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68" r:id="rId5"/>
    <p:sldMasterId id="2147483804" r:id="rId6"/>
    <p:sldMasterId id="2147483840" r:id="rId7"/>
    <p:sldMasterId id="2147483876" r:id="rId8"/>
    <p:sldMasterId id="2147483900" r:id="rId9"/>
    <p:sldMasterId id="2147483912" r:id="rId10"/>
    <p:sldMasterId id="2147483924" r:id="rId11"/>
  </p:sldMasterIdLst>
  <p:notesMasterIdLst>
    <p:notesMasterId r:id="rId57"/>
  </p:notesMasterIdLst>
  <p:sldIdLst>
    <p:sldId id="310" r:id="rId12"/>
    <p:sldId id="396" r:id="rId13"/>
    <p:sldId id="400" r:id="rId14"/>
    <p:sldId id="312" r:id="rId15"/>
    <p:sldId id="325" r:id="rId16"/>
    <p:sldId id="340" r:id="rId17"/>
    <p:sldId id="416" r:id="rId18"/>
    <p:sldId id="417" r:id="rId19"/>
    <p:sldId id="423" r:id="rId20"/>
    <p:sldId id="412" r:id="rId21"/>
    <p:sldId id="361" r:id="rId22"/>
    <p:sldId id="391" r:id="rId23"/>
    <p:sldId id="418" r:id="rId24"/>
    <p:sldId id="419" r:id="rId25"/>
    <p:sldId id="413" r:id="rId26"/>
    <p:sldId id="313" r:id="rId27"/>
    <p:sldId id="315" r:id="rId28"/>
    <p:sldId id="328" r:id="rId29"/>
    <p:sldId id="387" r:id="rId30"/>
    <p:sldId id="405" r:id="rId31"/>
    <p:sldId id="421" r:id="rId32"/>
    <p:sldId id="408" r:id="rId33"/>
    <p:sldId id="335" r:id="rId34"/>
    <p:sldId id="398" r:id="rId35"/>
    <p:sldId id="338" r:id="rId36"/>
    <p:sldId id="384" r:id="rId37"/>
    <p:sldId id="378" r:id="rId38"/>
    <p:sldId id="341" r:id="rId39"/>
    <p:sldId id="342" r:id="rId40"/>
    <p:sldId id="344" r:id="rId41"/>
    <p:sldId id="345" r:id="rId42"/>
    <p:sldId id="410" r:id="rId43"/>
    <p:sldId id="411" r:id="rId44"/>
    <p:sldId id="331" r:id="rId45"/>
    <p:sldId id="318" r:id="rId46"/>
    <p:sldId id="422" r:id="rId47"/>
    <p:sldId id="319" r:id="rId48"/>
    <p:sldId id="360" r:id="rId49"/>
    <p:sldId id="415" r:id="rId50"/>
    <p:sldId id="409" r:id="rId51"/>
    <p:sldId id="353" r:id="rId52"/>
    <p:sldId id="404" r:id="rId53"/>
    <p:sldId id="397" r:id="rId54"/>
    <p:sldId id="399" r:id="rId55"/>
    <p:sldId id="316" r:id="rId5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56" autoAdjust="0"/>
    <p:restoredTop sz="66014" autoAdjust="0"/>
  </p:normalViewPr>
  <p:slideViewPr>
    <p:cSldViewPr>
      <p:cViewPr>
        <p:scale>
          <a:sx n="70" d="100"/>
          <a:sy n="70" d="100"/>
        </p:scale>
        <p:origin x="-1738" y="-394"/>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40D431-8A62-4C60-8D0A-1001D5768294}" type="datetimeFigureOut">
              <a:rPr lang="ru-RU" smtClean="0"/>
              <a:t>14.10.2018</a:t>
            </a:fld>
            <a:endParaRPr lang="ru-R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20ACD2-986C-4BFE-BD00-A9FABDE6E5BE}" type="slidenum">
              <a:rPr lang="ru-RU" smtClean="0"/>
              <a:t>‹#›</a:t>
            </a:fld>
            <a:endParaRPr lang="ru-RU"/>
          </a:p>
        </p:txBody>
      </p:sp>
    </p:spTree>
    <p:extLst>
      <p:ext uri="{BB962C8B-B14F-4D97-AF65-F5344CB8AC3E}">
        <p14:creationId xmlns:p14="http://schemas.microsoft.com/office/powerpoint/2010/main" val="654298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6320ACD2-986C-4BFE-BD00-A9FABDE6E5BE}" type="slidenum">
              <a:rPr lang="ru-RU" smtClean="0"/>
              <a:t>1</a:t>
            </a:fld>
            <a:endParaRPr lang="ru-RU" dirty="0"/>
          </a:p>
        </p:txBody>
      </p:sp>
    </p:spTree>
    <p:extLst>
      <p:ext uri="{BB962C8B-B14F-4D97-AF65-F5344CB8AC3E}">
        <p14:creationId xmlns:p14="http://schemas.microsoft.com/office/powerpoint/2010/main" val="438063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DE" sz="1200" dirty="0" smtClean="0"/>
              <a:t>Anna </a:t>
            </a:r>
            <a:r>
              <a:rPr lang="de-DE" sz="1200" dirty="0" err="1" smtClean="0"/>
              <a:t>Svirina</a:t>
            </a:r>
            <a:r>
              <a:rPr lang="de-DE" sz="1200" dirty="0" smtClean="0"/>
              <a:t> </a:t>
            </a:r>
          </a:p>
          <a:p>
            <a:r>
              <a:rPr lang="de-DE" sz="1200" dirty="0" err="1" smtClean="0"/>
              <a:t>Gulnara</a:t>
            </a:r>
            <a:r>
              <a:rPr lang="de-DE" sz="1200" dirty="0" smtClean="0"/>
              <a:t> </a:t>
            </a:r>
            <a:r>
              <a:rPr lang="de-DE" sz="1200" dirty="0" err="1" smtClean="0"/>
              <a:t>Khadiullina</a:t>
            </a:r>
            <a:endParaRPr lang="de-DE" sz="1200" dirty="0" smtClean="0"/>
          </a:p>
          <a:p>
            <a:r>
              <a:rPr lang="de-DE" sz="1200" dirty="0" smtClean="0"/>
              <a:t>Irina </a:t>
            </a:r>
            <a:r>
              <a:rPr lang="de-DE" sz="1200" dirty="0" err="1" smtClean="0"/>
              <a:t>Glebova</a:t>
            </a:r>
            <a:endParaRPr lang="de-DE" sz="1200" dirty="0" smtClean="0"/>
          </a:p>
          <a:p>
            <a:r>
              <a:rPr lang="de-DE" sz="1200" dirty="0" smtClean="0"/>
              <a:t>Dmitry </a:t>
            </a:r>
            <a:r>
              <a:rPr lang="de-DE" sz="1200" dirty="0" err="1" smtClean="0"/>
              <a:t>Rodnyansky</a:t>
            </a:r>
            <a:endParaRPr lang="de-DE" sz="1200" dirty="0" smtClean="0"/>
          </a:p>
          <a:p>
            <a:r>
              <a:rPr lang="de-DE" sz="1200" dirty="0" smtClean="0"/>
              <a:t>Ruslan </a:t>
            </a:r>
            <a:r>
              <a:rPr lang="de-DE" sz="1200" dirty="0" err="1" smtClean="0"/>
              <a:t>Sadyrtdinov</a:t>
            </a:r>
            <a:r>
              <a:rPr lang="de-DE" sz="1200" dirty="0" smtClean="0"/>
              <a:t> </a:t>
            </a:r>
          </a:p>
          <a:p>
            <a:r>
              <a:rPr lang="de-DE" sz="1200" dirty="0" err="1" smtClean="0"/>
              <a:t>Rezeda</a:t>
            </a:r>
            <a:r>
              <a:rPr lang="de-DE" sz="1200" dirty="0" smtClean="0"/>
              <a:t> </a:t>
            </a:r>
            <a:r>
              <a:rPr lang="de-DE" sz="1200" dirty="0" err="1" smtClean="0"/>
              <a:t>Khabibrakhmanova</a:t>
            </a:r>
            <a:endParaRPr lang="de-DE" sz="1200" dirty="0" smtClean="0"/>
          </a:p>
          <a:p>
            <a:r>
              <a:rPr lang="de-DE" sz="1200" dirty="0" smtClean="0"/>
              <a:t>Yana </a:t>
            </a:r>
            <a:r>
              <a:rPr lang="de-DE" sz="1200" dirty="0" err="1" smtClean="0"/>
              <a:t>Yasnitskaya</a:t>
            </a:r>
            <a:r>
              <a:rPr lang="de-DE" sz="1200" dirty="0" smtClean="0"/>
              <a:t> </a:t>
            </a:r>
            <a:endParaRPr lang="de-DE" sz="1200" i="1" dirty="0" smtClean="0"/>
          </a:p>
          <a:p>
            <a:endParaRPr lang="en-US" dirty="0" smtClean="0"/>
          </a:p>
        </p:txBody>
      </p:sp>
      <p:sp>
        <p:nvSpPr>
          <p:cNvPr id="4" name="Foliennummernplatzhalter 3"/>
          <p:cNvSpPr>
            <a:spLocks noGrp="1"/>
          </p:cNvSpPr>
          <p:nvPr>
            <p:ph type="sldNum" sz="quarter" idx="10"/>
          </p:nvPr>
        </p:nvSpPr>
        <p:spPr/>
        <p:txBody>
          <a:bodyPr/>
          <a:lstStyle/>
          <a:p>
            <a:fld id="{3B4F20C5-343F-447E-95CE-BEBA09498CFE}" type="slidenum">
              <a:rPr lang="ru-RU" smtClean="0">
                <a:solidFill>
                  <a:prstClr val="black"/>
                </a:solidFill>
              </a:rPr>
              <a:pPr/>
              <a:t>14</a:t>
            </a:fld>
            <a:endParaRPr lang="ru-RU">
              <a:solidFill>
                <a:prstClr val="black"/>
              </a:solidFill>
            </a:endParaRPr>
          </a:p>
        </p:txBody>
      </p:sp>
    </p:spTree>
    <p:extLst>
      <p:ext uri="{BB962C8B-B14F-4D97-AF65-F5344CB8AC3E}">
        <p14:creationId xmlns:p14="http://schemas.microsoft.com/office/powerpoint/2010/main" val="1146225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6320ACD2-986C-4BFE-BD00-A9FABDE6E5BE}" type="slidenum">
              <a:rPr lang="ru-RU" smtClean="0">
                <a:solidFill>
                  <a:prstClr val="black"/>
                </a:solidFill>
              </a:rPr>
              <a:pPr/>
              <a:t>15</a:t>
            </a:fld>
            <a:endParaRPr lang="ru-RU">
              <a:solidFill>
                <a:prstClr val="black"/>
              </a:solidFill>
            </a:endParaRPr>
          </a:p>
        </p:txBody>
      </p:sp>
    </p:spTree>
    <p:extLst>
      <p:ext uri="{BB962C8B-B14F-4D97-AF65-F5344CB8AC3E}">
        <p14:creationId xmlns:p14="http://schemas.microsoft.com/office/powerpoint/2010/main" val="438063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GUNTER PAULI is a born entrepreneur whose scope of initiatives spans business, culture, science and education. In 1994, with the support of the Japanese government and the United Nations University, he launched an initiative to design an economic framework and business model that converts all waste, including emissions, into a value-added cascade, modelled on ecosystems. In 2004, he launched a research project identifying the innovations that will shift business towards higher levels of competitiveness and sustainability, while generating millions of jobs through the creation of a platform for entrepreneurship. In early 2010, he personally directed a two-year initiative that each week for 100 weeks presented another business model to inspire entrepreneurs to translate these opportunities into worldwide business initiatives. Pauli is the author of 17 books published in 21 languages, and of 36 fables that bring science and entrepreneurship to children at an early age. The Blue Economy / Version 2.0 outlines how to go beyond green, generating multiple cash flows, reducing risk and embracing break-</a:t>
            </a:r>
            <a:r>
              <a:rPr lang="en-US" dirty="0" err="1" smtClean="0"/>
              <a:t>throughs</a:t>
            </a:r>
            <a:r>
              <a:rPr lang="en-US" dirty="0" smtClean="0"/>
              <a:t> that shift the business model to a competitive framework where entrepreneurs respond to local needs with what is locally available. </a:t>
            </a:r>
            <a:endParaRPr lang="ru-RU" dirty="0"/>
          </a:p>
        </p:txBody>
      </p:sp>
      <p:sp>
        <p:nvSpPr>
          <p:cNvPr id="4" name="Slide Number Placeholder 3"/>
          <p:cNvSpPr>
            <a:spLocks noGrp="1"/>
          </p:cNvSpPr>
          <p:nvPr>
            <p:ph type="sldNum" sz="quarter" idx="10"/>
          </p:nvPr>
        </p:nvSpPr>
        <p:spPr/>
        <p:txBody>
          <a:bodyPr/>
          <a:lstStyle/>
          <a:p>
            <a:fld id="{6320ACD2-986C-4BFE-BD00-A9FABDE6E5BE}" type="slidenum">
              <a:rPr lang="ru-RU" smtClean="0"/>
              <a:t>26</a:t>
            </a:fld>
            <a:endParaRPr lang="ru-RU"/>
          </a:p>
        </p:txBody>
      </p:sp>
    </p:spTree>
    <p:extLst>
      <p:ext uri="{BB962C8B-B14F-4D97-AF65-F5344CB8AC3E}">
        <p14:creationId xmlns:p14="http://schemas.microsoft.com/office/powerpoint/2010/main" val="3113589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B4F20C5-343F-447E-95CE-BEBA09498CFE}" type="slidenum">
              <a:rPr lang="ru-RU" smtClean="0">
                <a:solidFill>
                  <a:prstClr val="black"/>
                </a:solidFill>
              </a:rPr>
              <a:pPr/>
              <a:t>28</a:t>
            </a:fld>
            <a:endParaRPr lang="ru-RU">
              <a:solidFill>
                <a:prstClr val="black"/>
              </a:solidFill>
            </a:endParaRPr>
          </a:p>
        </p:txBody>
      </p:sp>
    </p:spTree>
    <p:extLst>
      <p:ext uri="{BB962C8B-B14F-4D97-AF65-F5344CB8AC3E}">
        <p14:creationId xmlns:p14="http://schemas.microsoft.com/office/powerpoint/2010/main" val="1146225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B4F20C5-343F-447E-95CE-BEBA09498CFE}" type="slidenum">
              <a:rPr lang="ru-RU" smtClean="0">
                <a:solidFill>
                  <a:prstClr val="black"/>
                </a:solidFill>
              </a:rPr>
              <a:pPr/>
              <a:t>29</a:t>
            </a:fld>
            <a:endParaRPr lang="ru-RU">
              <a:solidFill>
                <a:prstClr val="black"/>
              </a:solidFill>
            </a:endParaRPr>
          </a:p>
        </p:txBody>
      </p:sp>
    </p:spTree>
    <p:extLst>
      <p:ext uri="{BB962C8B-B14F-4D97-AF65-F5344CB8AC3E}">
        <p14:creationId xmlns:p14="http://schemas.microsoft.com/office/powerpoint/2010/main" val="1146225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B4F20C5-343F-447E-95CE-BEBA09498CFE}" type="slidenum">
              <a:rPr lang="ru-RU" smtClean="0">
                <a:solidFill>
                  <a:prstClr val="black"/>
                </a:solidFill>
              </a:rPr>
              <a:pPr/>
              <a:t>30</a:t>
            </a:fld>
            <a:endParaRPr lang="ru-RU">
              <a:solidFill>
                <a:prstClr val="black"/>
              </a:solidFill>
            </a:endParaRPr>
          </a:p>
        </p:txBody>
      </p:sp>
    </p:spTree>
    <p:extLst>
      <p:ext uri="{BB962C8B-B14F-4D97-AF65-F5344CB8AC3E}">
        <p14:creationId xmlns:p14="http://schemas.microsoft.com/office/powerpoint/2010/main" val="1146225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B4F20C5-343F-447E-95CE-BEBA09498CFE}" type="slidenum">
              <a:rPr lang="ru-RU" smtClean="0">
                <a:solidFill>
                  <a:prstClr val="black"/>
                </a:solidFill>
              </a:rPr>
              <a:pPr/>
              <a:t>31</a:t>
            </a:fld>
            <a:endParaRPr lang="ru-RU">
              <a:solidFill>
                <a:prstClr val="black"/>
              </a:solidFill>
            </a:endParaRPr>
          </a:p>
        </p:txBody>
      </p:sp>
    </p:spTree>
    <p:extLst>
      <p:ext uri="{BB962C8B-B14F-4D97-AF65-F5344CB8AC3E}">
        <p14:creationId xmlns:p14="http://schemas.microsoft.com/office/powerpoint/2010/main" val="1146225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B4F20C5-343F-447E-95CE-BEBA09498CFE}" type="slidenum">
              <a:rPr lang="ru-RU" smtClean="0">
                <a:solidFill>
                  <a:prstClr val="black"/>
                </a:solidFill>
              </a:rPr>
              <a:pPr/>
              <a:t>32</a:t>
            </a:fld>
            <a:endParaRPr lang="ru-RU">
              <a:solidFill>
                <a:prstClr val="black"/>
              </a:solidFill>
            </a:endParaRPr>
          </a:p>
        </p:txBody>
      </p:sp>
    </p:spTree>
    <p:extLst>
      <p:ext uri="{BB962C8B-B14F-4D97-AF65-F5344CB8AC3E}">
        <p14:creationId xmlns:p14="http://schemas.microsoft.com/office/powerpoint/2010/main" val="1146225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B4F20C5-343F-447E-95CE-BEBA09498CFE}" type="slidenum">
              <a:rPr lang="ru-RU" smtClean="0">
                <a:solidFill>
                  <a:prstClr val="black"/>
                </a:solidFill>
              </a:rPr>
              <a:pPr/>
              <a:t>33</a:t>
            </a:fld>
            <a:endParaRPr lang="ru-RU">
              <a:solidFill>
                <a:prstClr val="black"/>
              </a:solidFill>
            </a:endParaRPr>
          </a:p>
        </p:txBody>
      </p:sp>
    </p:spTree>
    <p:extLst>
      <p:ext uri="{BB962C8B-B14F-4D97-AF65-F5344CB8AC3E}">
        <p14:creationId xmlns:p14="http://schemas.microsoft.com/office/powerpoint/2010/main" val="1146225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en-US" dirty="0" smtClean="0"/>
              <a:t>universities fail to recognize the strategic potential of deeply integrating </a:t>
            </a:r>
            <a:r>
              <a:rPr lang="en-US" dirty="0" err="1" smtClean="0"/>
              <a:t>SiME</a:t>
            </a:r>
            <a:r>
              <a:rPr lang="en-US" dirty="0" smtClean="0"/>
              <a:t> into their core value propositions as a fundamental principle of curricula (p.45)</a:t>
            </a:r>
          </a:p>
        </p:txBody>
      </p:sp>
      <p:sp>
        <p:nvSpPr>
          <p:cNvPr id="4" name="Foliennummernplatzhalter 3"/>
          <p:cNvSpPr>
            <a:spLocks noGrp="1"/>
          </p:cNvSpPr>
          <p:nvPr>
            <p:ph type="sldNum" sz="quarter" idx="10"/>
          </p:nvPr>
        </p:nvSpPr>
        <p:spPr/>
        <p:txBody>
          <a:bodyPr/>
          <a:lstStyle/>
          <a:p>
            <a:fld id="{3B4F20C5-343F-447E-95CE-BEBA09498CFE}" type="slidenum">
              <a:rPr lang="ru-RU" smtClean="0">
                <a:solidFill>
                  <a:prstClr val="black"/>
                </a:solidFill>
              </a:rPr>
              <a:pPr/>
              <a:t>38</a:t>
            </a:fld>
            <a:endParaRPr lang="ru-RU">
              <a:solidFill>
                <a:prstClr val="black"/>
              </a:solidFill>
            </a:endParaRPr>
          </a:p>
        </p:txBody>
      </p:sp>
    </p:spTree>
    <p:extLst>
      <p:ext uri="{BB962C8B-B14F-4D97-AF65-F5344CB8AC3E}">
        <p14:creationId xmlns:p14="http://schemas.microsoft.com/office/powerpoint/2010/main" val="1146225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6320ACD2-986C-4BFE-BD00-A9FABDE6E5BE}" type="slidenum">
              <a:rPr lang="ru-RU" smtClean="0"/>
              <a:t>3</a:t>
            </a:fld>
            <a:endParaRPr lang="ru-RU"/>
          </a:p>
        </p:txBody>
      </p:sp>
    </p:spTree>
    <p:extLst>
      <p:ext uri="{BB962C8B-B14F-4D97-AF65-F5344CB8AC3E}">
        <p14:creationId xmlns:p14="http://schemas.microsoft.com/office/powerpoint/2010/main" val="438063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6320ACD2-986C-4BFE-BD00-A9FABDE6E5BE}" type="slidenum">
              <a:rPr lang="ru-RU" smtClean="0"/>
              <a:t>39</a:t>
            </a:fld>
            <a:endParaRPr lang="ru-RU"/>
          </a:p>
        </p:txBody>
      </p:sp>
    </p:spTree>
    <p:extLst>
      <p:ext uri="{BB962C8B-B14F-4D97-AF65-F5344CB8AC3E}">
        <p14:creationId xmlns:p14="http://schemas.microsoft.com/office/powerpoint/2010/main" val="438063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en-US" dirty="0" smtClean="0"/>
              <a:t>universities fail to recognize the strategic potential of deeply integrating </a:t>
            </a:r>
            <a:r>
              <a:rPr lang="en-US" dirty="0" err="1" smtClean="0"/>
              <a:t>SiME</a:t>
            </a:r>
            <a:r>
              <a:rPr lang="en-US" dirty="0" smtClean="0"/>
              <a:t> into their core value propositions as a fundamental principle of curricula (p.45)</a:t>
            </a:r>
          </a:p>
        </p:txBody>
      </p:sp>
      <p:sp>
        <p:nvSpPr>
          <p:cNvPr id="4" name="Foliennummernplatzhalter 3"/>
          <p:cNvSpPr>
            <a:spLocks noGrp="1"/>
          </p:cNvSpPr>
          <p:nvPr>
            <p:ph type="sldNum" sz="quarter" idx="10"/>
          </p:nvPr>
        </p:nvSpPr>
        <p:spPr/>
        <p:txBody>
          <a:bodyPr/>
          <a:lstStyle/>
          <a:p>
            <a:fld id="{3B4F20C5-343F-447E-95CE-BEBA09498CFE}" type="slidenum">
              <a:rPr lang="ru-RU" smtClean="0">
                <a:solidFill>
                  <a:prstClr val="black"/>
                </a:solidFill>
              </a:rPr>
              <a:pPr/>
              <a:t>40</a:t>
            </a:fld>
            <a:endParaRPr lang="ru-RU">
              <a:solidFill>
                <a:prstClr val="black"/>
              </a:solidFill>
            </a:endParaRPr>
          </a:p>
        </p:txBody>
      </p:sp>
    </p:spTree>
    <p:extLst>
      <p:ext uri="{BB962C8B-B14F-4D97-AF65-F5344CB8AC3E}">
        <p14:creationId xmlns:p14="http://schemas.microsoft.com/office/powerpoint/2010/main" val="1146225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en-US" dirty="0" smtClean="0"/>
              <a:t>a metanoia shift in management education is blocked because universities themselves are stuck in a ‘business as usual’ paradigm, competing on dysfunctional rating games that focus on ‘excellence’ over impact.</a:t>
            </a:r>
            <a:r>
              <a:rPr lang="en-US" baseline="0" dirty="0" smtClean="0"/>
              <a:t> </a:t>
            </a:r>
            <a:r>
              <a:rPr lang="en-US" dirty="0" smtClean="0"/>
              <a:t>P.47</a:t>
            </a:r>
          </a:p>
          <a:p>
            <a:endParaRPr lang="de-DE" dirty="0"/>
          </a:p>
        </p:txBody>
      </p:sp>
      <p:sp>
        <p:nvSpPr>
          <p:cNvPr id="4" name="Foliennummernplatzhalter 3"/>
          <p:cNvSpPr>
            <a:spLocks noGrp="1"/>
          </p:cNvSpPr>
          <p:nvPr>
            <p:ph type="sldNum" sz="quarter" idx="10"/>
          </p:nvPr>
        </p:nvSpPr>
        <p:spPr/>
        <p:txBody>
          <a:bodyPr/>
          <a:lstStyle/>
          <a:p>
            <a:fld id="{3B4F20C5-343F-447E-95CE-BEBA09498CFE}" type="slidenum">
              <a:rPr lang="ru-RU" smtClean="0">
                <a:solidFill>
                  <a:prstClr val="black"/>
                </a:solidFill>
              </a:rPr>
              <a:pPr/>
              <a:t>41</a:t>
            </a:fld>
            <a:endParaRPr lang="ru-RU">
              <a:solidFill>
                <a:prstClr val="black"/>
              </a:solidFill>
            </a:endParaRPr>
          </a:p>
        </p:txBody>
      </p:sp>
    </p:spTree>
    <p:extLst>
      <p:ext uri="{BB962C8B-B14F-4D97-AF65-F5344CB8AC3E}">
        <p14:creationId xmlns:p14="http://schemas.microsoft.com/office/powerpoint/2010/main" val="1146225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en-US" b="1" dirty="0" smtClean="0"/>
              <a:t>the five goals of sustainability</a:t>
            </a:r>
          </a:p>
          <a:p>
            <a:r>
              <a:rPr lang="de-DE" dirty="0" err="1" smtClean="0"/>
              <a:t>Resource</a:t>
            </a:r>
            <a:r>
              <a:rPr lang="de-DE" dirty="0" smtClean="0"/>
              <a:t> </a:t>
            </a:r>
            <a:r>
              <a:rPr lang="de-DE" dirty="0" err="1" smtClean="0"/>
              <a:t>conservation</a:t>
            </a:r>
            <a:r>
              <a:rPr lang="de-DE" dirty="0" smtClean="0"/>
              <a:t> </a:t>
            </a:r>
          </a:p>
          <a:p>
            <a:r>
              <a:rPr lang="de-DE" dirty="0" err="1" smtClean="0"/>
              <a:t>Built</a:t>
            </a:r>
            <a:r>
              <a:rPr lang="de-DE" dirty="0" smtClean="0"/>
              <a:t> </a:t>
            </a:r>
            <a:r>
              <a:rPr lang="de-DE" dirty="0" err="1" smtClean="0"/>
              <a:t>environment</a:t>
            </a:r>
            <a:endParaRPr lang="de-DE" dirty="0" smtClean="0"/>
          </a:p>
          <a:p>
            <a:r>
              <a:rPr lang="de-DE" dirty="0" smtClean="0"/>
              <a:t>Environment </a:t>
            </a:r>
            <a:r>
              <a:rPr lang="de-DE" dirty="0" err="1" smtClean="0"/>
              <a:t>quality</a:t>
            </a:r>
            <a:r>
              <a:rPr lang="de-DE" dirty="0" smtClean="0"/>
              <a:t> </a:t>
            </a:r>
          </a:p>
          <a:p>
            <a:r>
              <a:rPr lang="de-DE" dirty="0" err="1" smtClean="0"/>
              <a:t>Social</a:t>
            </a:r>
            <a:r>
              <a:rPr lang="de-DE" dirty="0" smtClean="0"/>
              <a:t> </a:t>
            </a:r>
            <a:r>
              <a:rPr lang="de-DE" dirty="0" err="1" smtClean="0"/>
              <a:t>equality</a:t>
            </a:r>
            <a:endParaRPr lang="de-DE" dirty="0" smtClean="0"/>
          </a:p>
          <a:p>
            <a:r>
              <a:rPr lang="de-DE" dirty="0" smtClean="0"/>
              <a:t>Political </a:t>
            </a:r>
            <a:r>
              <a:rPr lang="de-DE" dirty="0" err="1" smtClean="0"/>
              <a:t>participation</a:t>
            </a:r>
            <a:endParaRPr lang="de-DE" dirty="0" smtClean="0"/>
          </a:p>
          <a:p>
            <a:endParaRPr lang="de-DE" dirty="0" smtClean="0"/>
          </a:p>
          <a:p>
            <a:pPr marL="0" indent="0">
              <a:buNone/>
            </a:pPr>
            <a:r>
              <a:rPr lang="de-DE" dirty="0" smtClean="0"/>
              <a:t>(</a:t>
            </a:r>
            <a:r>
              <a:rPr lang="de-DE" dirty="0" err="1" smtClean="0"/>
              <a:t>Blowers</a:t>
            </a:r>
            <a:r>
              <a:rPr lang="de-DE" dirty="0" smtClean="0"/>
              <a:t>, 1991).</a:t>
            </a:r>
            <a:endParaRPr lang="ru-RU" dirty="0" smtClean="0"/>
          </a:p>
          <a:p>
            <a:endParaRPr lang="en-US" b="1" dirty="0" smtClean="0"/>
          </a:p>
        </p:txBody>
      </p:sp>
      <p:sp>
        <p:nvSpPr>
          <p:cNvPr id="4" name="Foliennummernplatzhalter 3"/>
          <p:cNvSpPr>
            <a:spLocks noGrp="1"/>
          </p:cNvSpPr>
          <p:nvPr>
            <p:ph type="sldNum" sz="quarter" idx="10"/>
          </p:nvPr>
        </p:nvSpPr>
        <p:spPr/>
        <p:txBody>
          <a:bodyPr/>
          <a:lstStyle/>
          <a:p>
            <a:fld id="{3B4F20C5-343F-447E-95CE-BEBA09498CFE}" type="slidenum">
              <a:rPr lang="ru-RU" smtClean="0">
                <a:solidFill>
                  <a:prstClr val="black"/>
                </a:solidFill>
              </a:rPr>
              <a:pPr/>
              <a:t>42</a:t>
            </a:fld>
            <a:endParaRPr lang="ru-RU">
              <a:solidFill>
                <a:prstClr val="black"/>
              </a:solidFill>
            </a:endParaRPr>
          </a:p>
        </p:txBody>
      </p:sp>
    </p:spTree>
    <p:extLst>
      <p:ext uri="{BB962C8B-B14F-4D97-AF65-F5344CB8AC3E}">
        <p14:creationId xmlns:p14="http://schemas.microsoft.com/office/powerpoint/2010/main" val="1146225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B4F20C5-343F-447E-95CE-BEBA09498CFE}" type="slidenum">
              <a:rPr lang="ru-RU" smtClean="0">
                <a:solidFill>
                  <a:prstClr val="black"/>
                </a:solidFill>
              </a:rPr>
              <a:pPr/>
              <a:t>43</a:t>
            </a:fld>
            <a:endParaRPr lang="ru-RU">
              <a:solidFill>
                <a:prstClr val="black"/>
              </a:solidFill>
            </a:endParaRPr>
          </a:p>
        </p:txBody>
      </p:sp>
    </p:spTree>
    <p:extLst>
      <p:ext uri="{BB962C8B-B14F-4D97-AF65-F5344CB8AC3E}">
        <p14:creationId xmlns:p14="http://schemas.microsoft.com/office/powerpoint/2010/main" val="1146225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en-US" dirty="0" smtClean="0"/>
              <a:t>universities fail to recognize the strategic potential of deeply integrating </a:t>
            </a:r>
            <a:r>
              <a:rPr lang="en-US" dirty="0" err="1" smtClean="0"/>
              <a:t>SiME</a:t>
            </a:r>
            <a:r>
              <a:rPr lang="en-US" dirty="0" smtClean="0"/>
              <a:t> into their core value propositions as a fundamental principle of curricula (p.45)</a:t>
            </a:r>
          </a:p>
        </p:txBody>
      </p:sp>
      <p:sp>
        <p:nvSpPr>
          <p:cNvPr id="4" name="Foliennummernplatzhalter 3"/>
          <p:cNvSpPr>
            <a:spLocks noGrp="1"/>
          </p:cNvSpPr>
          <p:nvPr>
            <p:ph type="sldNum" sz="quarter" idx="10"/>
          </p:nvPr>
        </p:nvSpPr>
        <p:spPr/>
        <p:txBody>
          <a:bodyPr/>
          <a:lstStyle/>
          <a:p>
            <a:fld id="{3B4F20C5-343F-447E-95CE-BEBA09498CFE}" type="slidenum">
              <a:rPr lang="ru-RU" smtClean="0">
                <a:solidFill>
                  <a:prstClr val="black"/>
                </a:solidFill>
              </a:rPr>
              <a:pPr/>
              <a:t>7</a:t>
            </a:fld>
            <a:endParaRPr lang="ru-RU">
              <a:solidFill>
                <a:prstClr val="black"/>
              </a:solidFill>
            </a:endParaRPr>
          </a:p>
        </p:txBody>
      </p:sp>
    </p:spTree>
    <p:extLst>
      <p:ext uri="{BB962C8B-B14F-4D97-AF65-F5344CB8AC3E}">
        <p14:creationId xmlns:p14="http://schemas.microsoft.com/office/powerpoint/2010/main" val="1146225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en-US" dirty="0" smtClean="0"/>
              <a:t>universities fail to recognize the strategic potential of deeply integrating </a:t>
            </a:r>
            <a:r>
              <a:rPr lang="en-US" dirty="0" err="1" smtClean="0"/>
              <a:t>SiME</a:t>
            </a:r>
            <a:r>
              <a:rPr lang="en-US" dirty="0" smtClean="0"/>
              <a:t> into their core value propositions as a fundamental principle of curricula (p.45)</a:t>
            </a:r>
          </a:p>
        </p:txBody>
      </p:sp>
      <p:sp>
        <p:nvSpPr>
          <p:cNvPr id="4" name="Foliennummernplatzhalter 3"/>
          <p:cNvSpPr>
            <a:spLocks noGrp="1"/>
          </p:cNvSpPr>
          <p:nvPr>
            <p:ph type="sldNum" sz="quarter" idx="10"/>
          </p:nvPr>
        </p:nvSpPr>
        <p:spPr/>
        <p:txBody>
          <a:bodyPr/>
          <a:lstStyle/>
          <a:p>
            <a:fld id="{3B4F20C5-343F-447E-95CE-BEBA09498CFE}" type="slidenum">
              <a:rPr lang="ru-RU" smtClean="0">
                <a:solidFill>
                  <a:prstClr val="black"/>
                </a:solidFill>
              </a:rPr>
              <a:pPr/>
              <a:t>8</a:t>
            </a:fld>
            <a:endParaRPr lang="ru-RU">
              <a:solidFill>
                <a:prstClr val="black"/>
              </a:solidFill>
            </a:endParaRPr>
          </a:p>
        </p:txBody>
      </p:sp>
    </p:spTree>
    <p:extLst>
      <p:ext uri="{BB962C8B-B14F-4D97-AF65-F5344CB8AC3E}">
        <p14:creationId xmlns:p14="http://schemas.microsoft.com/office/powerpoint/2010/main" val="1146225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B4F20C5-343F-447E-95CE-BEBA09498CFE}" type="slidenum">
              <a:rPr lang="ru-RU" smtClean="0">
                <a:solidFill>
                  <a:prstClr val="black"/>
                </a:solidFill>
              </a:rPr>
              <a:pPr/>
              <a:t>9</a:t>
            </a:fld>
            <a:endParaRPr lang="ru-RU">
              <a:solidFill>
                <a:prstClr val="black"/>
              </a:solidFill>
            </a:endParaRPr>
          </a:p>
        </p:txBody>
      </p:sp>
    </p:spTree>
    <p:extLst>
      <p:ext uri="{BB962C8B-B14F-4D97-AF65-F5344CB8AC3E}">
        <p14:creationId xmlns:p14="http://schemas.microsoft.com/office/powerpoint/2010/main" val="114622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6320ACD2-986C-4BFE-BD00-A9FABDE6E5BE}" type="slidenum">
              <a:rPr lang="ru-RU" smtClean="0">
                <a:solidFill>
                  <a:prstClr val="black"/>
                </a:solidFill>
              </a:rPr>
              <a:pPr/>
              <a:t>10</a:t>
            </a:fld>
            <a:endParaRPr lang="ru-RU">
              <a:solidFill>
                <a:prstClr val="black"/>
              </a:solidFill>
            </a:endParaRPr>
          </a:p>
        </p:txBody>
      </p:sp>
    </p:spTree>
    <p:extLst>
      <p:ext uri="{BB962C8B-B14F-4D97-AF65-F5344CB8AC3E}">
        <p14:creationId xmlns:p14="http://schemas.microsoft.com/office/powerpoint/2010/main" val="438063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en-US" dirty="0" smtClean="0"/>
              <a:t>universities fail to recognize the strategic potential of deeply integrating </a:t>
            </a:r>
            <a:r>
              <a:rPr lang="en-US" dirty="0" err="1" smtClean="0"/>
              <a:t>SiME</a:t>
            </a:r>
            <a:r>
              <a:rPr lang="en-US" dirty="0" smtClean="0"/>
              <a:t> into their core value propositions as a fundamental principle of curricula (p.45)</a:t>
            </a:r>
          </a:p>
        </p:txBody>
      </p:sp>
      <p:sp>
        <p:nvSpPr>
          <p:cNvPr id="4" name="Foliennummernplatzhalter 3"/>
          <p:cNvSpPr>
            <a:spLocks noGrp="1"/>
          </p:cNvSpPr>
          <p:nvPr>
            <p:ph type="sldNum" sz="quarter" idx="10"/>
          </p:nvPr>
        </p:nvSpPr>
        <p:spPr/>
        <p:txBody>
          <a:bodyPr/>
          <a:lstStyle/>
          <a:p>
            <a:fld id="{3B4F20C5-343F-447E-95CE-BEBA09498CFE}" type="slidenum">
              <a:rPr lang="ru-RU" smtClean="0">
                <a:solidFill>
                  <a:prstClr val="black"/>
                </a:solidFill>
              </a:rPr>
              <a:pPr/>
              <a:t>11</a:t>
            </a:fld>
            <a:endParaRPr lang="ru-RU">
              <a:solidFill>
                <a:prstClr val="black"/>
              </a:solidFill>
            </a:endParaRPr>
          </a:p>
        </p:txBody>
      </p:sp>
    </p:spTree>
    <p:extLst>
      <p:ext uri="{BB962C8B-B14F-4D97-AF65-F5344CB8AC3E}">
        <p14:creationId xmlns:p14="http://schemas.microsoft.com/office/powerpoint/2010/main" val="114622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DE" sz="1200" dirty="0" smtClean="0"/>
              <a:t>Anna </a:t>
            </a:r>
            <a:r>
              <a:rPr lang="de-DE" sz="1200" dirty="0" err="1" smtClean="0"/>
              <a:t>Svirina</a:t>
            </a:r>
            <a:r>
              <a:rPr lang="de-DE" sz="1200" dirty="0" smtClean="0"/>
              <a:t> </a:t>
            </a:r>
          </a:p>
          <a:p>
            <a:r>
              <a:rPr lang="de-DE" sz="1200" dirty="0" err="1" smtClean="0"/>
              <a:t>Gulnara</a:t>
            </a:r>
            <a:r>
              <a:rPr lang="de-DE" sz="1200" dirty="0" smtClean="0"/>
              <a:t> </a:t>
            </a:r>
            <a:r>
              <a:rPr lang="de-DE" sz="1200" dirty="0" err="1" smtClean="0"/>
              <a:t>Khadiullina</a:t>
            </a:r>
            <a:endParaRPr lang="de-DE" sz="1200" dirty="0" smtClean="0"/>
          </a:p>
          <a:p>
            <a:r>
              <a:rPr lang="de-DE" sz="1200" dirty="0" smtClean="0"/>
              <a:t>Irina </a:t>
            </a:r>
            <a:r>
              <a:rPr lang="de-DE" sz="1200" dirty="0" err="1" smtClean="0"/>
              <a:t>Glebova</a:t>
            </a:r>
            <a:endParaRPr lang="de-DE" sz="1200" dirty="0" smtClean="0"/>
          </a:p>
          <a:p>
            <a:r>
              <a:rPr lang="de-DE" sz="1200" dirty="0" smtClean="0"/>
              <a:t>Dmitry </a:t>
            </a:r>
            <a:r>
              <a:rPr lang="de-DE" sz="1200" dirty="0" err="1" smtClean="0"/>
              <a:t>Rodnyansky</a:t>
            </a:r>
            <a:endParaRPr lang="de-DE" sz="1200" dirty="0" smtClean="0"/>
          </a:p>
          <a:p>
            <a:r>
              <a:rPr lang="de-DE" sz="1200" dirty="0" smtClean="0"/>
              <a:t>Ruslan </a:t>
            </a:r>
            <a:r>
              <a:rPr lang="de-DE" sz="1200" dirty="0" err="1" smtClean="0"/>
              <a:t>Sadyrtdinov</a:t>
            </a:r>
            <a:r>
              <a:rPr lang="de-DE" sz="1200" dirty="0" smtClean="0"/>
              <a:t> </a:t>
            </a:r>
          </a:p>
          <a:p>
            <a:r>
              <a:rPr lang="de-DE" sz="1200" dirty="0" err="1" smtClean="0"/>
              <a:t>Rezeda</a:t>
            </a:r>
            <a:r>
              <a:rPr lang="de-DE" sz="1200" dirty="0" smtClean="0"/>
              <a:t> </a:t>
            </a:r>
            <a:r>
              <a:rPr lang="de-DE" sz="1200" dirty="0" err="1" smtClean="0"/>
              <a:t>Khabibrakhmanova</a:t>
            </a:r>
            <a:endParaRPr lang="de-DE" sz="1200" dirty="0" smtClean="0"/>
          </a:p>
          <a:p>
            <a:r>
              <a:rPr lang="de-DE" sz="1200" dirty="0" smtClean="0"/>
              <a:t>Yana </a:t>
            </a:r>
            <a:r>
              <a:rPr lang="de-DE" sz="1200" dirty="0" err="1" smtClean="0"/>
              <a:t>Yasnitskaya</a:t>
            </a:r>
            <a:r>
              <a:rPr lang="de-DE" sz="1200" dirty="0" smtClean="0"/>
              <a:t> </a:t>
            </a:r>
            <a:endParaRPr lang="de-DE" sz="1200" i="1" dirty="0" smtClean="0"/>
          </a:p>
          <a:p>
            <a:endParaRPr lang="en-US" dirty="0" smtClean="0"/>
          </a:p>
        </p:txBody>
      </p:sp>
      <p:sp>
        <p:nvSpPr>
          <p:cNvPr id="4" name="Foliennummernplatzhalter 3"/>
          <p:cNvSpPr>
            <a:spLocks noGrp="1"/>
          </p:cNvSpPr>
          <p:nvPr>
            <p:ph type="sldNum" sz="quarter" idx="10"/>
          </p:nvPr>
        </p:nvSpPr>
        <p:spPr/>
        <p:txBody>
          <a:bodyPr/>
          <a:lstStyle/>
          <a:p>
            <a:fld id="{3B4F20C5-343F-447E-95CE-BEBA09498CFE}" type="slidenum">
              <a:rPr lang="ru-RU" smtClean="0">
                <a:solidFill>
                  <a:prstClr val="black"/>
                </a:solidFill>
              </a:rPr>
              <a:pPr/>
              <a:t>12</a:t>
            </a:fld>
            <a:endParaRPr lang="ru-RU">
              <a:solidFill>
                <a:prstClr val="black"/>
              </a:solidFill>
            </a:endParaRPr>
          </a:p>
        </p:txBody>
      </p:sp>
    </p:spTree>
    <p:extLst>
      <p:ext uri="{BB962C8B-B14F-4D97-AF65-F5344CB8AC3E}">
        <p14:creationId xmlns:p14="http://schemas.microsoft.com/office/powerpoint/2010/main" val="114622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DE" sz="1200" dirty="0" smtClean="0"/>
              <a:t>Anna </a:t>
            </a:r>
            <a:r>
              <a:rPr lang="de-DE" sz="1200" dirty="0" err="1" smtClean="0"/>
              <a:t>Svirina</a:t>
            </a:r>
            <a:r>
              <a:rPr lang="de-DE" sz="1200" dirty="0" smtClean="0"/>
              <a:t> </a:t>
            </a:r>
          </a:p>
          <a:p>
            <a:r>
              <a:rPr lang="de-DE" sz="1200" dirty="0" err="1" smtClean="0"/>
              <a:t>Gulnara</a:t>
            </a:r>
            <a:r>
              <a:rPr lang="de-DE" sz="1200" dirty="0" smtClean="0"/>
              <a:t> </a:t>
            </a:r>
            <a:r>
              <a:rPr lang="de-DE" sz="1200" dirty="0" err="1" smtClean="0"/>
              <a:t>Khadiullina</a:t>
            </a:r>
            <a:endParaRPr lang="de-DE" sz="1200" dirty="0" smtClean="0"/>
          </a:p>
          <a:p>
            <a:r>
              <a:rPr lang="de-DE" sz="1200" dirty="0" smtClean="0"/>
              <a:t>Irina </a:t>
            </a:r>
            <a:r>
              <a:rPr lang="de-DE" sz="1200" dirty="0" err="1" smtClean="0"/>
              <a:t>Glebova</a:t>
            </a:r>
            <a:endParaRPr lang="de-DE" sz="1200" dirty="0" smtClean="0"/>
          </a:p>
          <a:p>
            <a:r>
              <a:rPr lang="de-DE" sz="1200" dirty="0" smtClean="0"/>
              <a:t>Dmitry </a:t>
            </a:r>
            <a:r>
              <a:rPr lang="de-DE" sz="1200" dirty="0" err="1" smtClean="0"/>
              <a:t>Rodnyansky</a:t>
            </a:r>
            <a:endParaRPr lang="de-DE" sz="1200" dirty="0" smtClean="0"/>
          </a:p>
          <a:p>
            <a:r>
              <a:rPr lang="de-DE" sz="1200" dirty="0" smtClean="0"/>
              <a:t>Ruslan </a:t>
            </a:r>
            <a:r>
              <a:rPr lang="de-DE" sz="1200" dirty="0" err="1" smtClean="0"/>
              <a:t>Sadyrtdinov</a:t>
            </a:r>
            <a:r>
              <a:rPr lang="de-DE" sz="1200" dirty="0" smtClean="0"/>
              <a:t> </a:t>
            </a:r>
          </a:p>
          <a:p>
            <a:r>
              <a:rPr lang="de-DE" sz="1200" dirty="0" err="1" smtClean="0"/>
              <a:t>Rezeda</a:t>
            </a:r>
            <a:r>
              <a:rPr lang="de-DE" sz="1200" dirty="0" smtClean="0"/>
              <a:t> </a:t>
            </a:r>
            <a:r>
              <a:rPr lang="de-DE" sz="1200" dirty="0" err="1" smtClean="0"/>
              <a:t>Khabibrakhmanova</a:t>
            </a:r>
            <a:endParaRPr lang="de-DE" sz="1200" dirty="0" smtClean="0"/>
          </a:p>
          <a:p>
            <a:r>
              <a:rPr lang="de-DE" sz="1200" dirty="0" smtClean="0"/>
              <a:t>Yana </a:t>
            </a:r>
            <a:r>
              <a:rPr lang="de-DE" sz="1200" dirty="0" err="1" smtClean="0"/>
              <a:t>Yasnitskaya</a:t>
            </a:r>
            <a:r>
              <a:rPr lang="de-DE" sz="1200" dirty="0" smtClean="0"/>
              <a:t> </a:t>
            </a:r>
            <a:endParaRPr lang="de-DE" sz="1200" i="1" dirty="0" smtClean="0"/>
          </a:p>
          <a:p>
            <a:endParaRPr lang="en-US" dirty="0" smtClean="0"/>
          </a:p>
        </p:txBody>
      </p:sp>
      <p:sp>
        <p:nvSpPr>
          <p:cNvPr id="4" name="Foliennummernplatzhalter 3"/>
          <p:cNvSpPr>
            <a:spLocks noGrp="1"/>
          </p:cNvSpPr>
          <p:nvPr>
            <p:ph type="sldNum" sz="quarter" idx="10"/>
          </p:nvPr>
        </p:nvSpPr>
        <p:spPr/>
        <p:txBody>
          <a:bodyPr/>
          <a:lstStyle/>
          <a:p>
            <a:fld id="{3B4F20C5-343F-447E-95CE-BEBA09498CFE}" type="slidenum">
              <a:rPr lang="ru-RU" smtClean="0">
                <a:solidFill>
                  <a:prstClr val="black"/>
                </a:solidFill>
              </a:rPr>
              <a:pPr/>
              <a:t>13</a:t>
            </a:fld>
            <a:endParaRPr lang="ru-RU">
              <a:solidFill>
                <a:prstClr val="black"/>
              </a:solidFill>
            </a:endParaRPr>
          </a:p>
        </p:txBody>
      </p:sp>
    </p:spTree>
    <p:extLst>
      <p:ext uri="{BB962C8B-B14F-4D97-AF65-F5344CB8AC3E}">
        <p14:creationId xmlns:p14="http://schemas.microsoft.com/office/powerpoint/2010/main" val="1146225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09"/>
            <a:ext cx="7772400" cy="1470025"/>
          </a:xfrm>
        </p:spPr>
        <p:txBody>
          <a:bodyPr/>
          <a:lstStyle/>
          <a:p>
            <a:r>
              <a:rPr lang="en-US" smtClean="0"/>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p>
            <a:fld id="{EC015C5C-E8DF-4C73-9D0C-A32D399E5C28}" type="datetimeFigureOut">
              <a:rPr lang="ru-RU" smtClean="0"/>
              <a:t>14.10.2018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520D63F-772C-41AD-8D71-F2AB04F631E5}" type="slidenum">
              <a:rPr lang="ru-RU" smtClean="0"/>
              <a:t>‹#›</a:t>
            </a:fld>
            <a:endParaRPr lang="ru-RU"/>
          </a:p>
        </p:txBody>
      </p:sp>
    </p:spTree>
    <p:extLst>
      <p:ext uri="{BB962C8B-B14F-4D97-AF65-F5344CB8AC3E}">
        <p14:creationId xmlns:p14="http://schemas.microsoft.com/office/powerpoint/2010/main" val="3154860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EC015C5C-E8DF-4C73-9D0C-A32D399E5C28}" type="datetimeFigureOut">
              <a:rPr lang="ru-RU" smtClean="0"/>
              <a:t>14.10.2018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520D63F-772C-41AD-8D71-F2AB04F631E5}" type="slidenum">
              <a:rPr lang="ru-RU" smtClean="0"/>
              <a:t>‹#›</a:t>
            </a:fld>
            <a:endParaRPr lang="ru-RU"/>
          </a:p>
        </p:txBody>
      </p:sp>
    </p:spTree>
    <p:extLst>
      <p:ext uri="{BB962C8B-B14F-4D97-AF65-F5344CB8AC3E}">
        <p14:creationId xmlns:p14="http://schemas.microsoft.com/office/powerpoint/2010/main" val="3713757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BE741858-E3CA-4C30-9D94-B3E7454F734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2692951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3933E49-F42B-4B24-8ECA-067FDC6D3F0A}"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2485633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435" y="4406901"/>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81DD68EA-4154-45CC-BBE3-438B7F56B3E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1982797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85800"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69AF0C-A13A-461F-987E-CD43E91FF7F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161716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020306DE-A36F-4B98-B5B7-872FDA113A2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747296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D233BCCF-00E1-43E0-A013-7B74FDB6F76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0090941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027F3A33-6A4A-4395-8324-C6DCD486F13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9063077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435"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1DF35FE-C004-4173-8268-FCF9B3B392A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236746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166"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D75E57B-67AF-45F9-A9C5-5C088F397C0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640832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DE355F6-8B83-4D65-896D-3EEBFD75111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925582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EC015C5C-E8DF-4C73-9D0C-A32D399E5C28}" type="datetimeFigureOut">
              <a:rPr lang="ru-RU" smtClean="0"/>
              <a:t>14.10.2018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520D63F-772C-41AD-8D71-F2AB04F631E5}" type="slidenum">
              <a:rPr lang="ru-RU" smtClean="0"/>
              <a:t>‹#›</a:t>
            </a:fld>
            <a:endParaRPr lang="ru-RU"/>
          </a:p>
        </p:txBody>
      </p:sp>
    </p:spTree>
    <p:extLst>
      <p:ext uri="{BB962C8B-B14F-4D97-AF65-F5344CB8AC3E}">
        <p14:creationId xmlns:p14="http://schemas.microsoft.com/office/powerpoint/2010/main" val="758970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85800" y="609600"/>
            <a:ext cx="5688623" cy="5486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3ECA39E0-91F1-4BC9-BE67-AB32F1E71E6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0934810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09"/>
            <a:ext cx="7772400" cy="1470025"/>
          </a:xfrm>
        </p:spPr>
        <p:txBody>
          <a:bodyPr/>
          <a:lstStyle/>
          <a:p>
            <a:r>
              <a:rPr lang="en-US" smtClean="0"/>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p>
            <a:fld id="{EC015C5C-E8DF-4C73-9D0C-A32D399E5C28}" type="datetimeFigureOut">
              <a:rPr lang="ru-RU" smtClean="0">
                <a:solidFill>
                  <a:prstClr val="black">
                    <a:tint val="75000"/>
                  </a:prstClr>
                </a:solidFill>
              </a:rPr>
              <a:pPr/>
              <a:t>14.10.2018</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520D63F-772C-41AD-8D71-F2AB04F631E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599428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EC015C5C-E8DF-4C73-9D0C-A32D399E5C28}" type="datetimeFigureOut">
              <a:rPr lang="ru-RU" smtClean="0">
                <a:solidFill>
                  <a:prstClr val="black">
                    <a:tint val="75000"/>
                  </a:prstClr>
                </a:solidFill>
              </a:rPr>
              <a:pPr/>
              <a:t>14.10.2018</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520D63F-772C-41AD-8D71-F2AB04F631E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149560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384"/>
            <a:ext cx="7772400" cy="1362075"/>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015C5C-E8DF-4C73-9D0C-A32D399E5C28}" type="datetimeFigureOut">
              <a:rPr lang="ru-RU" smtClean="0">
                <a:solidFill>
                  <a:prstClr val="black">
                    <a:tint val="75000"/>
                  </a:prstClr>
                </a:solidFill>
              </a:rPr>
              <a:pPr/>
              <a:t>14.10.2018</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520D63F-772C-41AD-8D71-F2AB04F631E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932263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4"/>
          <p:cNvSpPr>
            <a:spLocks noGrp="1"/>
          </p:cNvSpPr>
          <p:nvPr>
            <p:ph type="dt" sz="half" idx="10"/>
          </p:nvPr>
        </p:nvSpPr>
        <p:spPr/>
        <p:txBody>
          <a:bodyPr/>
          <a:lstStyle/>
          <a:p>
            <a:fld id="{EC015C5C-E8DF-4C73-9D0C-A32D399E5C28}" type="datetimeFigureOut">
              <a:rPr lang="ru-RU" smtClean="0">
                <a:solidFill>
                  <a:prstClr val="black">
                    <a:tint val="75000"/>
                  </a:prstClr>
                </a:solidFill>
              </a:rPr>
              <a:pPr/>
              <a:t>14.10.2018</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6520D63F-772C-41AD-8D71-F2AB04F631E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455213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6"/>
          <p:cNvSpPr>
            <a:spLocks noGrp="1"/>
          </p:cNvSpPr>
          <p:nvPr>
            <p:ph type="dt" sz="half" idx="10"/>
          </p:nvPr>
        </p:nvSpPr>
        <p:spPr/>
        <p:txBody>
          <a:bodyPr/>
          <a:lstStyle/>
          <a:p>
            <a:fld id="{EC015C5C-E8DF-4C73-9D0C-A32D399E5C28}" type="datetimeFigureOut">
              <a:rPr lang="ru-RU" smtClean="0">
                <a:solidFill>
                  <a:prstClr val="black">
                    <a:tint val="75000"/>
                  </a:prstClr>
                </a:solidFill>
              </a:rPr>
              <a:pPr/>
              <a:t>14.10.2018</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6520D63F-772C-41AD-8D71-F2AB04F631E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325191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Date Placeholder 2"/>
          <p:cNvSpPr>
            <a:spLocks noGrp="1"/>
          </p:cNvSpPr>
          <p:nvPr>
            <p:ph type="dt" sz="half" idx="10"/>
          </p:nvPr>
        </p:nvSpPr>
        <p:spPr/>
        <p:txBody>
          <a:bodyPr/>
          <a:lstStyle/>
          <a:p>
            <a:fld id="{EC015C5C-E8DF-4C73-9D0C-A32D399E5C28}" type="datetimeFigureOut">
              <a:rPr lang="ru-RU" smtClean="0">
                <a:solidFill>
                  <a:prstClr val="black">
                    <a:tint val="75000"/>
                  </a:prstClr>
                </a:solidFill>
              </a:rPr>
              <a:pPr/>
              <a:t>14.10.2018</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6520D63F-772C-41AD-8D71-F2AB04F631E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584511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015C5C-E8DF-4C73-9D0C-A32D399E5C28}" type="datetimeFigureOut">
              <a:rPr lang="ru-RU" smtClean="0">
                <a:solidFill>
                  <a:prstClr val="black">
                    <a:tint val="75000"/>
                  </a:prstClr>
                </a:solidFill>
              </a:rPr>
              <a:pPr/>
              <a:t>14.10.2018</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6520D63F-772C-41AD-8D71-F2AB04F631E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843855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015C5C-E8DF-4C73-9D0C-A32D399E5C28}" type="datetimeFigureOut">
              <a:rPr lang="ru-RU" smtClean="0">
                <a:solidFill>
                  <a:prstClr val="black">
                    <a:tint val="75000"/>
                  </a:prstClr>
                </a:solidFill>
              </a:rPr>
              <a:pPr/>
              <a:t>14.10.2018</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6520D63F-772C-41AD-8D71-F2AB04F631E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682092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015C5C-E8DF-4C73-9D0C-A32D399E5C28}" type="datetimeFigureOut">
              <a:rPr lang="ru-RU" smtClean="0">
                <a:solidFill>
                  <a:prstClr val="black">
                    <a:tint val="75000"/>
                  </a:prstClr>
                </a:solidFill>
              </a:rPr>
              <a:pPr/>
              <a:t>14.10.2018</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6520D63F-772C-41AD-8D71-F2AB04F631E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87391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910"/>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BE741858-E3CA-4C30-9D94-B3E7454F734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6472624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EC015C5C-E8DF-4C73-9D0C-A32D399E5C28}" type="datetimeFigureOut">
              <a:rPr lang="ru-RU" smtClean="0">
                <a:solidFill>
                  <a:prstClr val="black">
                    <a:tint val="75000"/>
                  </a:prstClr>
                </a:solidFill>
              </a:rPr>
              <a:pPr/>
              <a:t>14.10.2018</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520D63F-772C-41AD-8D71-F2AB04F631E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093292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EC015C5C-E8DF-4C73-9D0C-A32D399E5C28}" type="datetimeFigureOut">
              <a:rPr lang="ru-RU" smtClean="0">
                <a:solidFill>
                  <a:prstClr val="black">
                    <a:tint val="75000"/>
                  </a:prstClr>
                </a:solidFill>
              </a:rPr>
              <a:pPr/>
              <a:t>14.10.2018</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520D63F-772C-41AD-8D71-F2AB04F631E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10797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3933E49-F42B-4B24-8ECA-067FDC6D3F0A}"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200041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435" y="4407385"/>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81DD68EA-4154-45CC-BBE3-438B7F56B3E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889796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85803"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69AF0C-A13A-461F-987E-CD43E91FF7F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648802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306"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306"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020306DE-A36F-4B98-B5B7-872FDA113A2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264881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D233BCCF-00E1-43E0-A013-7B74FDB6F76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0078118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027F3A33-6A4A-4395-8324-C6DCD486F13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219181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435"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538" y="273052"/>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2"/>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1DF35FE-C004-4173-8268-FCF9B3B392A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187897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EC015C5C-E8DF-4C73-9D0C-A32D399E5C28}" type="datetimeFigureOut">
              <a:rPr lang="ru-RU" smtClean="0"/>
              <a:t>14.10.2018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520D63F-772C-41AD-8D71-F2AB04F631E5}" type="slidenum">
              <a:rPr lang="ru-RU" smtClean="0"/>
              <a:t>‹#›</a:t>
            </a:fld>
            <a:endParaRPr lang="ru-RU"/>
          </a:p>
        </p:txBody>
      </p:sp>
    </p:spTree>
    <p:extLst>
      <p:ext uri="{BB962C8B-B14F-4D97-AF65-F5344CB8AC3E}">
        <p14:creationId xmlns:p14="http://schemas.microsoft.com/office/powerpoint/2010/main" val="1956283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166"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D75E57B-67AF-45F9-A9C5-5C088F397C0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693919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DE355F6-8B83-4D65-896D-3EEBFD75111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22644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85800" y="609600"/>
            <a:ext cx="5688623" cy="5486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3ECA39E0-91F1-4BC9-BE67-AB32F1E71E6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296645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904"/>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BE741858-E3CA-4C30-9D94-B3E7454F734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330212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3933E49-F42B-4B24-8ECA-067FDC6D3F0A}"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68798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435" y="4407379"/>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81DD68EA-4154-45CC-BBE3-438B7F56B3E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261921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85803"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69AF0C-A13A-461F-987E-CD43E91FF7F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38806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306"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306"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020306DE-A36F-4B98-B5B7-872FDA113A2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133874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D233BCCF-00E1-43E0-A013-7B74FDB6F76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685763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027F3A33-6A4A-4395-8324-C6DCD486F13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634165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384"/>
            <a:ext cx="7772400" cy="1362075"/>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015C5C-E8DF-4C73-9D0C-A32D399E5C28}" type="datetimeFigureOut">
              <a:rPr lang="ru-RU" smtClean="0"/>
              <a:t>14.10.2018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520D63F-772C-41AD-8D71-F2AB04F631E5}" type="slidenum">
              <a:rPr lang="ru-RU" smtClean="0"/>
              <a:t>‹#›</a:t>
            </a:fld>
            <a:endParaRPr lang="ru-RU"/>
          </a:p>
        </p:txBody>
      </p:sp>
    </p:spTree>
    <p:extLst>
      <p:ext uri="{BB962C8B-B14F-4D97-AF65-F5344CB8AC3E}">
        <p14:creationId xmlns:p14="http://schemas.microsoft.com/office/powerpoint/2010/main" val="4069772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435"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538" y="273052"/>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2"/>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1DF35FE-C004-4173-8268-FCF9B3B392A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273031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166"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D75E57B-67AF-45F9-A9C5-5C088F397C0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409968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DE355F6-8B83-4D65-896D-3EEBFD75111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916423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85800" y="609600"/>
            <a:ext cx="5688623" cy="5486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3ECA39E0-91F1-4BC9-BE67-AB32F1E71E6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209501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898"/>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BE741858-E3CA-4C30-9D94-B3E7454F734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850584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3933E49-F42B-4B24-8ECA-067FDC6D3F0A}"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04904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435" y="4407373"/>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81DD68EA-4154-45CC-BBE3-438B7F56B3E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6980113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85803"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69AF0C-A13A-461F-987E-CD43E91FF7F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357243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306"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306"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020306DE-A36F-4B98-B5B7-872FDA113A2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033960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D233BCCF-00E1-43E0-A013-7B74FDB6F76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404894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4"/>
          <p:cNvSpPr>
            <a:spLocks noGrp="1"/>
          </p:cNvSpPr>
          <p:nvPr>
            <p:ph type="dt" sz="half" idx="10"/>
          </p:nvPr>
        </p:nvSpPr>
        <p:spPr/>
        <p:txBody>
          <a:bodyPr/>
          <a:lstStyle/>
          <a:p>
            <a:fld id="{EC015C5C-E8DF-4C73-9D0C-A32D399E5C28}" type="datetimeFigureOut">
              <a:rPr lang="ru-RU" smtClean="0"/>
              <a:t>14.10.2018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520D63F-772C-41AD-8D71-F2AB04F631E5}" type="slidenum">
              <a:rPr lang="ru-RU" smtClean="0"/>
              <a:t>‹#›</a:t>
            </a:fld>
            <a:endParaRPr lang="ru-RU"/>
          </a:p>
        </p:txBody>
      </p:sp>
    </p:spTree>
    <p:extLst>
      <p:ext uri="{BB962C8B-B14F-4D97-AF65-F5344CB8AC3E}">
        <p14:creationId xmlns:p14="http://schemas.microsoft.com/office/powerpoint/2010/main" val="9397833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027F3A33-6A4A-4395-8324-C6DCD486F13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729533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435"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538" y="273052"/>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2"/>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1DF35FE-C004-4173-8268-FCF9B3B392A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726045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166"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D75E57B-67AF-45F9-A9C5-5C088F397C0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6708638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DE355F6-8B83-4D65-896D-3EEBFD75111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971688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85800" y="609600"/>
            <a:ext cx="5688623" cy="5486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3ECA39E0-91F1-4BC9-BE67-AB32F1E71E6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2163938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816"/>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BE741858-E3CA-4C30-9D94-B3E7454F734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862344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3933E49-F42B-4B24-8ECA-067FDC6D3F0A}"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02893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435" y="4407291"/>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81DD68EA-4154-45CC-BBE3-438B7F56B3E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4574989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85803"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69AF0C-A13A-461F-987E-CD43E91FF7F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2439131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306"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306"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020306DE-A36F-4B98-B5B7-872FDA113A2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31707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6"/>
          <p:cNvSpPr>
            <a:spLocks noGrp="1"/>
          </p:cNvSpPr>
          <p:nvPr>
            <p:ph type="dt" sz="half" idx="10"/>
          </p:nvPr>
        </p:nvSpPr>
        <p:spPr/>
        <p:txBody>
          <a:bodyPr/>
          <a:lstStyle/>
          <a:p>
            <a:fld id="{EC015C5C-E8DF-4C73-9D0C-A32D399E5C28}" type="datetimeFigureOut">
              <a:rPr lang="ru-RU" smtClean="0"/>
              <a:t>14.10.2018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520D63F-772C-41AD-8D71-F2AB04F631E5}" type="slidenum">
              <a:rPr lang="ru-RU" smtClean="0"/>
              <a:t>‹#›</a:t>
            </a:fld>
            <a:endParaRPr lang="ru-RU"/>
          </a:p>
        </p:txBody>
      </p:sp>
    </p:spTree>
    <p:extLst>
      <p:ext uri="{BB962C8B-B14F-4D97-AF65-F5344CB8AC3E}">
        <p14:creationId xmlns:p14="http://schemas.microsoft.com/office/powerpoint/2010/main" val="25899076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D233BCCF-00E1-43E0-A013-7B74FDB6F76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3193016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027F3A33-6A4A-4395-8324-C6DCD486F13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2858625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435"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538" y="273052"/>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2"/>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1DF35FE-C004-4173-8268-FCF9B3B392A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8761733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166"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D75E57B-67AF-45F9-A9C5-5C088F397C0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1244375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DE355F6-8B83-4D65-896D-3EEBFD75111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127142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85800" y="609600"/>
            <a:ext cx="5688623" cy="5486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3ECA39E0-91F1-4BC9-BE67-AB32F1E71E6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3320377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750"/>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BE741858-E3CA-4C30-9D94-B3E7454F734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660521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3933E49-F42B-4B24-8ECA-067FDC6D3F0A}"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6593272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435" y="4407225"/>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81DD68EA-4154-45CC-BBE3-438B7F56B3E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3545290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85803"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69AF0C-A13A-461F-987E-CD43E91FF7F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937616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Date Placeholder 2"/>
          <p:cNvSpPr>
            <a:spLocks noGrp="1"/>
          </p:cNvSpPr>
          <p:nvPr>
            <p:ph type="dt" sz="half" idx="10"/>
          </p:nvPr>
        </p:nvSpPr>
        <p:spPr/>
        <p:txBody>
          <a:bodyPr/>
          <a:lstStyle/>
          <a:p>
            <a:fld id="{EC015C5C-E8DF-4C73-9D0C-A32D399E5C28}" type="datetimeFigureOut">
              <a:rPr lang="ru-RU" smtClean="0"/>
              <a:t>14.10.2018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520D63F-772C-41AD-8D71-F2AB04F631E5}" type="slidenum">
              <a:rPr lang="ru-RU" smtClean="0"/>
              <a:t>‹#›</a:t>
            </a:fld>
            <a:endParaRPr lang="ru-RU"/>
          </a:p>
        </p:txBody>
      </p:sp>
    </p:spTree>
    <p:extLst>
      <p:ext uri="{BB962C8B-B14F-4D97-AF65-F5344CB8AC3E}">
        <p14:creationId xmlns:p14="http://schemas.microsoft.com/office/powerpoint/2010/main" val="25708916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306"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306"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020306DE-A36F-4B98-B5B7-872FDA113A2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1113258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D233BCCF-00E1-43E0-A013-7B74FDB6F76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47230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027F3A33-6A4A-4395-8324-C6DCD486F13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7099657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435"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538" y="273052"/>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2"/>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1DF35FE-C004-4173-8268-FCF9B3B392A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8286027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166"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D75E57B-67AF-45F9-A9C5-5C088F397C0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871704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DE355F6-8B83-4D65-896D-3EEBFD75111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8275399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85800" y="609600"/>
            <a:ext cx="5688623" cy="5486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3ECA39E0-91F1-4BC9-BE67-AB32F1E71E6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4723780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660"/>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BE741858-E3CA-4C30-9D94-B3E7454F734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6657975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3933E49-F42B-4B24-8ECA-067FDC6D3F0A}"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179742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435" y="4407135"/>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81DD68EA-4154-45CC-BBE3-438B7F56B3E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101864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015C5C-E8DF-4C73-9D0C-A32D399E5C28}" type="datetimeFigureOut">
              <a:rPr lang="ru-RU" smtClean="0"/>
              <a:t>14.10.2018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520D63F-772C-41AD-8D71-F2AB04F631E5}" type="slidenum">
              <a:rPr lang="ru-RU" smtClean="0"/>
              <a:t>‹#›</a:t>
            </a:fld>
            <a:endParaRPr lang="ru-RU"/>
          </a:p>
        </p:txBody>
      </p:sp>
    </p:spTree>
    <p:extLst>
      <p:ext uri="{BB962C8B-B14F-4D97-AF65-F5344CB8AC3E}">
        <p14:creationId xmlns:p14="http://schemas.microsoft.com/office/powerpoint/2010/main" val="10841838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85803"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69AF0C-A13A-461F-987E-CD43E91FF7F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6057937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306"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306"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020306DE-A36F-4B98-B5B7-872FDA113A2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3403674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D233BCCF-00E1-43E0-A013-7B74FDB6F76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9370020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027F3A33-6A4A-4395-8324-C6DCD486F13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9300129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435"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538" y="273052"/>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2"/>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1DF35FE-C004-4173-8268-FCF9B3B392A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9870371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166"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D75E57B-67AF-45F9-A9C5-5C088F397C0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785314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DE355F6-8B83-4D65-896D-3EEBFD75111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9889196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85800" y="609600"/>
            <a:ext cx="5688623" cy="5486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3ECA39E0-91F1-4BC9-BE67-AB32F1E71E6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5501516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52"/>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BE741858-E3CA-4C30-9D94-B3E7454F734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5288180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3933E49-F42B-4B24-8ECA-067FDC6D3F0A}"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877617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015C5C-E8DF-4C73-9D0C-A32D399E5C28}" type="datetimeFigureOut">
              <a:rPr lang="ru-RU" smtClean="0"/>
              <a:t>14.10.2018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520D63F-772C-41AD-8D71-F2AB04F631E5}" type="slidenum">
              <a:rPr lang="ru-RU" smtClean="0"/>
              <a:t>‹#›</a:t>
            </a:fld>
            <a:endParaRPr lang="ru-RU"/>
          </a:p>
        </p:txBody>
      </p:sp>
    </p:spTree>
    <p:extLst>
      <p:ext uri="{BB962C8B-B14F-4D97-AF65-F5344CB8AC3E}">
        <p14:creationId xmlns:p14="http://schemas.microsoft.com/office/powerpoint/2010/main" val="31029198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435" y="4407027"/>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81DD68EA-4154-45CC-BBE3-438B7F56B3E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9291620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85803"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69AF0C-A13A-461F-987E-CD43E91FF7F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0043128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306"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306"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020306DE-A36F-4B98-B5B7-872FDA113A2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9481502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D233BCCF-00E1-43E0-A013-7B74FDB6F76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682698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027F3A33-6A4A-4395-8324-C6DCD486F13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2014309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435"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538" y="273052"/>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2"/>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1DF35FE-C004-4173-8268-FCF9B3B392A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3270187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166"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D75E57B-67AF-45F9-A9C5-5C088F397C0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2188343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DE355F6-8B83-4D65-896D-3EEBFD75111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9074034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85800" y="609600"/>
            <a:ext cx="5688623" cy="5486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3ECA39E0-91F1-4BC9-BE67-AB32F1E71E6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9140562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70"/>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BE741858-E3CA-4C30-9D94-B3E7454F734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924918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015C5C-E8DF-4C73-9D0C-A32D399E5C28}" type="datetimeFigureOut">
              <a:rPr lang="ru-RU" smtClean="0"/>
              <a:t>14.10.2018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520D63F-772C-41AD-8D71-F2AB04F631E5}" type="slidenum">
              <a:rPr lang="ru-RU" smtClean="0"/>
              <a:t>‹#›</a:t>
            </a:fld>
            <a:endParaRPr lang="ru-RU"/>
          </a:p>
        </p:txBody>
      </p:sp>
    </p:spTree>
    <p:extLst>
      <p:ext uri="{BB962C8B-B14F-4D97-AF65-F5344CB8AC3E}">
        <p14:creationId xmlns:p14="http://schemas.microsoft.com/office/powerpoint/2010/main" val="21037944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3933E49-F42B-4B24-8ECA-067FDC6D3F0A}"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1206051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435" y="4406945"/>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81DD68EA-4154-45CC-BBE3-438B7F56B3E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9066604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85803"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69AF0C-A13A-461F-987E-CD43E91FF7F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018221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292"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292"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020306DE-A36F-4B98-B5B7-872FDA113A2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1402240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D233BCCF-00E1-43E0-A013-7B74FDB6F76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5234215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027F3A33-6A4A-4395-8324-C6DCD486F13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1400747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435"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538" y="273052"/>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2"/>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1DF35FE-C004-4173-8268-FCF9B3B392A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3917676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166"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D75E57B-67AF-45F9-A9C5-5C088F397C0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7032381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DE355F6-8B83-4D65-896D-3EEBFD75111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7187612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85800" y="609600"/>
            <a:ext cx="5688623" cy="5486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3ECA39E0-91F1-4BC9-BE67-AB32F1E71E6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137928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ru-RU"/>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2"/>
          </p:nvPr>
        </p:nvSpPr>
        <p:spPr>
          <a:xfrm>
            <a:off x="457200" y="635683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15C5C-E8DF-4C73-9D0C-A32D399E5C28}" type="datetimeFigureOut">
              <a:rPr lang="ru-RU" smtClean="0"/>
              <a:t>14.10.2018</a:t>
            </a:fld>
            <a:endParaRPr lang="ru-RU"/>
          </a:p>
        </p:txBody>
      </p:sp>
      <p:sp>
        <p:nvSpPr>
          <p:cNvPr id="5" name="Footer Placeholder 4"/>
          <p:cNvSpPr>
            <a:spLocks noGrp="1"/>
          </p:cNvSpPr>
          <p:nvPr>
            <p:ph type="ftr" sz="quarter" idx="3"/>
          </p:nvPr>
        </p:nvSpPr>
        <p:spPr>
          <a:xfrm>
            <a:off x="3124200" y="635683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D63F-772C-41AD-8D71-F2AB04F631E5}" type="slidenum">
              <a:rPr lang="ru-RU" smtClean="0"/>
              <a:t>‹#›</a:t>
            </a:fld>
            <a:endParaRPr lang="ru-RU"/>
          </a:p>
        </p:txBody>
      </p:sp>
    </p:spTree>
    <p:extLst>
      <p:ext uri="{BB962C8B-B14F-4D97-AF65-F5344CB8AC3E}">
        <p14:creationId xmlns:p14="http://schemas.microsoft.com/office/powerpoint/2010/main" val="185036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8654A06-2576-4317-9918-DE5666745605}" type="slidenum">
              <a:rPr lang="ru-RU">
                <a:solidFill>
                  <a:srgbClr val="000000"/>
                </a:solidFill>
              </a:rPr>
              <a:pPr fontAlgn="base">
                <a:spcBef>
                  <a:spcPct val="0"/>
                </a:spcBef>
                <a:spcAft>
                  <a:spcPct val="0"/>
                </a:spcAft>
              </a:pPr>
              <a:t>‹#›</a:t>
            </a:fld>
            <a:endParaRPr lang="ru-RU">
              <a:solidFill>
                <a:srgbClr val="000000"/>
              </a:solidFill>
            </a:endParaRPr>
          </a:p>
        </p:txBody>
      </p:sp>
    </p:spTree>
    <p:extLst>
      <p:ext uri="{BB962C8B-B14F-4D97-AF65-F5344CB8AC3E}">
        <p14:creationId xmlns:p14="http://schemas.microsoft.com/office/powerpoint/2010/main" val="206695483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ru-RU"/>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2"/>
          </p:nvPr>
        </p:nvSpPr>
        <p:spPr>
          <a:xfrm>
            <a:off x="457200" y="635683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15C5C-E8DF-4C73-9D0C-A32D399E5C28}" type="datetimeFigureOut">
              <a:rPr lang="ru-RU" smtClean="0">
                <a:solidFill>
                  <a:prstClr val="black">
                    <a:tint val="75000"/>
                  </a:prstClr>
                </a:solidFill>
              </a:rPr>
              <a:pPr/>
              <a:t>14.10.2018</a:t>
            </a:fld>
            <a:endParaRPr lang="ru-RU">
              <a:solidFill>
                <a:prstClr val="black">
                  <a:tint val="75000"/>
                </a:prstClr>
              </a:solidFill>
            </a:endParaRPr>
          </a:p>
        </p:txBody>
      </p:sp>
      <p:sp>
        <p:nvSpPr>
          <p:cNvPr id="5" name="Footer Placeholder 4"/>
          <p:cNvSpPr>
            <a:spLocks noGrp="1"/>
          </p:cNvSpPr>
          <p:nvPr>
            <p:ph type="ftr" sz="quarter" idx="3"/>
          </p:nvPr>
        </p:nvSpPr>
        <p:spPr>
          <a:xfrm>
            <a:off x="3124200" y="635683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D63F-772C-41AD-8D71-F2AB04F631E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7173875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8654A06-2576-4317-9918-DE5666745605}" type="slidenum">
              <a:rPr lang="ru-RU">
                <a:solidFill>
                  <a:srgbClr val="000000"/>
                </a:solidFill>
              </a:rPr>
              <a:pPr fontAlgn="base">
                <a:spcBef>
                  <a:spcPct val="0"/>
                </a:spcBef>
                <a:spcAft>
                  <a:spcPct val="0"/>
                </a:spcAft>
              </a:pPr>
              <a:t>‹#›</a:t>
            </a:fld>
            <a:endParaRPr lang="ru-RU">
              <a:solidFill>
                <a:srgbClr val="000000"/>
              </a:solidFill>
            </a:endParaRPr>
          </a:p>
        </p:txBody>
      </p:sp>
    </p:spTree>
    <p:extLst>
      <p:ext uri="{BB962C8B-B14F-4D97-AF65-F5344CB8AC3E}">
        <p14:creationId xmlns:p14="http://schemas.microsoft.com/office/powerpoint/2010/main" val="3673228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8654A06-2576-4317-9918-DE5666745605}" type="slidenum">
              <a:rPr lang="ru-RU">
                <a:solidFill>
                  <a:srgbClr val="000000"/>
                </a:solidFill>
              </a:rPr>
              <a:pPr fontAlgn="base">
                <a:spcBef>
                  <a:spcPct val="0"/>
                </a:spcBef>
                <a:spcAft>
                  <a:spcPct val="0"/>
                </a:spcAft>
              </a:pPr>
              <a:t>‹#›</a:t>
            </a:fld>
            <a:endParaRPr lang="ru-RU">
              <a:solidFill>
                <a:srgbClr val="000000"/>
              </a:solidFill>
            </a:endParaRPr>
          </a:p>
        </p:txBody>
      </p:sp>
    </p:spTree>
    <p:extLst>
      <p:ext uri="{BB962C8B-B14F-4D97-AF65-F5344CB8AC3E}">
        <p14:creationId xmlns:p14="http://schemas.microsoft.com/office/powerpoint/2010/main" val="34485827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8654A06-2576-4317-9918-DE5666745605}" type="slidenum">
              <a:rPr lang="ru-RU">
                <a:solidFill>
                  <a:srgbClr val="000000"/>
                </a:solidFill>
              </a:rPr>
              <a:pPr fontAlgn="base">
                <a:spcBef>
                  <a:spcPct val="0"/>
                </a:spcBef>
                <a:spcAft>
                  <a:spcPct val="0"/>
                </a:spcAft>
              </a:pPr>
              <a:t>‹#›</a:t>
            </a:fld>
            <a:endParaRPr lang="ru-RU">
              <a:solidFill>
                <a:srgbClr val="000000"/>
              </a:solidFill>
            </a:endParaRPr>
          </a:p>
        </p:txBody>
      </p:sp>
    </p:spTree>
    <p:extLst>
      <p:ext uri="{BB962C8B-B14F-4D97-AF65-F5344CB8AC3E}">
        <p14:creationId xmlns:p14="http://schemas.microsoft.com/office/powerpoint/2010/main" val="17698560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8654A06-2576-4317-9918-DE5666745605}" type="slidenum">
              <a:rPr lang="ru-RU">
                <a:solidFill>
                  <a:srgbClr val="000000"/>
                </a:solidFill>
              </a:rPr>
              <a:pPr fontAlgn="base">
                <a:spcBef>
                  <a:spcPct val="0"/>
                </a:spcBef>
                <a:spcAft>
                  <a:spcPct val="0"/>
                </a:spcAft>
              </a:pPr>
              <a:t>‹#›</a:t>
            </a:fld>
            <a:endParaRPr lang="ru-RU">
              <a:solidFill>
                <a:srgbClr val="000000"/>
              </a:solidFill>
            </a:endParaRPr>
          </a:p>
        </p:txBody>
      </p:sp>
    </p:spTree>
    <p:extLst>
      <p:ext uri="{BB962C8B-B14F-4D97-AF65-F5344CB8AC3E}">
        <p14:creationId xmlns:p14="http://schemas.microsoft.com/office/powerpoint/2010/main" val="327869149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8654A06-2576-4317-9918-DE5666745605}" type="slidenum">
              <a:rPr lang="ru-RU">
                <a:solidFill>
                  <a:srgbClr val="000000"/>
                </a:solidFill>
              </a:rPr>
              <a:pPr fontAlgn="base">
                <a:spcBef>
                  <a:spcPct val="0"/>
                </a:spcBef>
                <a:spcAft>
                  <a:spcPct val="0"/>
                </a:spcAft>
              </a:pPr>
              <a:t>‹#›</a:t>
            </a:fld>
            <a:endParaRPr lang="ru-RU">
              <a:solidFill>
                <a:srgbClr val="000000"/>
              </a:solidFill>
            </a:endParaRPr>
          </a:p>
        </p:txBody>
      </p:sp>
    </p:spTree>
    <p:extLst>
      <p:ext uri="{BB962C8B-B14F-4D97-AF65-F5344CB8AC3E}">
        <p14:creationId xmlns:p14="http://schemas.microsoft.com/office/powerpoint/2010/main" val="19170022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8654A06-2576-4317-9918-DE5666745605}" type="slidenum">
              <a:rPr lang="ru-RU">
                <a:solidFill>
                  <a:srgbClr val="000000"/>
                </a:solidFill>
              </a:rPr>
              <a:pPr fontAlgn="base">
                <a:spcBef>
                  <a:spcPct val="0"/>
                </a:spcBef>
                <a:spcAft>
                  <a:spcPct val="0"/>
                </a:spcAft>
              </a:pPr>
              <a:t>‹#›</a:t>
            </a:fld>
            <a:endParaRPr lang="ru-RU">
              <a:solidFill>
                <a:srgbClr val="000000"/>
              </a:solidFill>
            </a:endParaRPr>
          </a:p>
        </p:txBody>
      </p:sp>
    </p:spTree>
    <p:extLst>
      <p:ext uri="{BB962C8B-B14F-4D97-AF65-F5344CB8AC3E}">
        <p14:creationId xmlns:p14="http://schemas.microsoft.com/office/powerpoint/2010/main" val="308160719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8654A06-2576-4317-9918-DE5666745605}" type="slidenum">
              <a:rPr lang="ru-RU">
                <a:solidFill>
                  <a:srgbClr val="000000"/>
                </a:solidFill>
              </a:rPr>
              <a:pPr fontAlgn="base">
                <a:spcBef>
                  <a:spcPct val="0"/>
                </a:spcBef>
                <a:spcAft>
                  <a:spcPct val="0"/>
                </a:spcAft>
              </a:pPr>
              <a:t>‹#›</a:t>
            </a:fld>
            <a:endParaRPr lang="ru-RU">
              <a:solidFill>
                <a:srgbClr val="000000"/>
              </a:solidFill>
            </a:endParaRPr>
          </a:p>
        </p:txBody>
      </p:sp>
    </p:spTree>
    <p:extLst>
      <p:ext uri="{BB962C8B-B14F-4D97-AF65-F5344CB8AC3E}">
        <p14:creationId xmlns:p14="http://schemas.microsoft.com/office/powerpoint/2010/main" val="210958800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8654A06-2576-4317-9918-DE5666745605}" type="slidenum">
              <a:rPr lang="ru-RU">
                <a:solidFill>
                  <a:srgbClr val="000000"/>
                </a:solidFill>
              </a:rPr>
              <a:pPr fontAlgn="base">
                <a:spcBef>
                  <a:spcPct val="0"/>
                </a:spcBef>
                <a:spcAft>
                  <a:spcPct val="0"/>
                </a:spcAft>
              </a:pPr>
              <a:t>‹#›</a:t>
            </a:fld>
            <a:endParaRPr lang="ru-RU">
              <a:solidFill>
                <a:srgbClr val="000000"/>
              </a:solidFill>
            </a:endParaRPr>
          </a:p>
        </p:txBody>
      </p:sp>
    </p:spTree>
    <p:extLst>
      <p:ext uri="{BB962C8B-B14F-4D97-AF65-F5344CB8AC3E}">
        <p14:creationId xmlns:p14="http://schemas.microsoft.com/office/powerpoint/2010/main" val="130809009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11.xml"/><Relationship Id="rId6" Type="http://schemas.openxmlformats.org/officeDocument/2006/relationships/image" Target="../media/image2.jpe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jp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0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03.xml"/><Relationship Id="rId5" Type="http://schemas.openxmlformats.org/officeDocument/2006/relationships/image" Target="../media/image50.pn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03.xml"/><Relationship Id="rId5" Type="http://schemas.openxmlformats.org/officeDocument/2006/relationships/image" Target="../media/image51.jpg"/><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0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2.jpe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57.emf"/><Relationship Id="rId2" Type="http://schemas.openxmlformats.org/officeDocument/2006/relationships/image" Target="../media/image6.jpg"/><Relationship Id="rId1" Type="http://schemas.openxmlformats.org/officeDocument/2006/relationships/slideLayout" Target="../slideLayouts/slideLayout57.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57.xml"/><Relationship Id="rId5" Type="http://schemas.openxmlformats.org/officeDocument/2006/relationships/image" Target="../media/image59.jp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57.xml"/><Relationship Id="rId5" Type="http://schemas.openxmlformats.org/officeDocument/2006/relationships/image" Target="../media/image61.jpeg"/><Relationship Id="rId4" Type="http://schemas.openxmlformats.org/officeDocument/2006/relationships/image" Target="../media/image60.jp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57.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84.xml"/><Relationship Id="rId5" Type="http://schemas.openxmlformats.org/officeDocument/2006/relationships/image" Target="../media/image66.jp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8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106.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5.jpg"/><Relationship Id="rId7" Type="http://schemas.openxmlformats.org/officeDocument/2006/relationships/image" Target="../media/image75.jpeg"/><Relationship Id="rId2" Type="http://schemas.openxmlformats.org/officeDocument/2006/relationships/image" Target="../media/image6.jpg"/><Relationship Id="rId1" Type="http://schemas.openxmlformats.org/officeDocument/2006/relationships/slideLayout" Target="../slideLayouts/slideLayout95.xml"/><Relationship Id="rId6" Type="http://schemas.openxmlformats.org/officeDocument/2006/relationships/image" Target="../media/image74.jpeg"/><Relationship Id="rId5" Type="http://schemas.openxmlformats.org/officeDocument/2006/relationships/image" Target="../media/image73.jpg"/><Relationship Id="rId4" Type="http://schemas.openxmlformats.org/officeDocument/2006/relationships/hyperlink" Target="https://takiedela.ru/2016/11/avos-malenkogo-cheloveka/" TargetMode="External"/><Relationship Id="rId9" Type="http://schemas.openxmlformats.org/officeDocument/2006/relationships/image" Target="../media/image77.pn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8.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106.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5.jpg"/><Relationship Id="rId10" Type="http://schemas.openxmlformats.org/officeDocument/2006/relationships/image" Target="../media/image83.png"/><Relationship Id="rId4" Type="http://schemas.openxmlformats.org/officeDocument/2006/relationships/image" Target="../media/image6.jpg"/><Relationship Id="rId9"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106.xml"/><Relationship Id="rId5" Type="http://schemas.openxmlformats.org/officeDocument/2006/relationships/image" Target="../media/image88.jp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06.xml"/><Relationship Id="rId5" Type="http://schemas.openxmlformats.org/officeDocument/2006/relationships/image" Target="../media/image89.png"/><Relationship Id="rId4" Type="http://schemas.openxmlformats.org/officeDocument/2006/relationships/image" Target="../media/image5.jpg"/></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6.jpg"/><Relationship Id="rId7"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06.xml"/><Relationship Id="rId6" Type="http://schemas.openxmlformats.org/officeDocument/2006/relationships/image" Target="../media/image91.JPG"/><Relationship Id="rId5" Type="http://schemas.openxmlformats.org/officeDocument/2006/relationships/image" Target="../media/image90.jpeg"/><Relationship Id="rId10" Type="http://schemas.openxmlformats.org/officeDocument/2006/relationships/image" Target="../media/image95.jpeg"/><Relationship Id="rId4" Type="http://schemas.openxmlformats.org/officeDocument/2006/relationships/image" Target="../media/image5.jpg"/><Relationship Id="rId9" Type="http://schemas.openxmlformats.org/officeDocument/2006/relationships/image" Target="../media/image94.jpe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106.xml"/><Relationship Id="rId6" Type="http://schemas.openxmlformats.org/officeDocument/2006/relationships/image" Target="../media/image96.png"/><Relationship Id="rId5" Type="http://schemas.openxmlformats.org/officeDocument/2006/relationships/hyperlink" Target="http://aim2flourish.com/" TargetMode="External"/><Relationship Id="rId4" Type="http://schemas.openxmlformats.org/officeDocument/2006/relationships/image" Target="../media/image5.jpg"/></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106.xml"/><Relationship Id="rId6" Type="http://schemas.openxmlformats.org/officeDocument/2006/relationships/hyperlink" Target="https://ibda.ranepa.ru/about/news/istorii-ob-ustoychivykh-praktikakh-vedeniya-biznesa-v-rossii-ot-studentov-ibda-rankhigs-opublikovany.html" TargetMode="External"/><Relationship Id="rId5" Type="http://schemas.openxmlformats.org/officeDocument/2006/relationships/image" Target="../media/image5.jpg"/><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10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5.jpg"/></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106.xml"/><Relationship Id="rId5" Type="http://schemas.openxmlformats.org/officeDocument/2006/relationships/image" Target="../media/image101.png"/><Relationship Id="rId4" Type="http://schemas.openxmlformats.org/officeDocument/2006/relationships/image" Target="../media/image5.jp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73.xml"/><Relationship Id="rId5" Type="http://schemas.openxmlformats.org/officeDocument/2006/relationships/image" Target="../media/image102.jpeg"/><Relationship Id="rId4" Type="http://schemas.openxmlformats.org/officeDocument/2006/relationships/hyperlink" Target="https://www.linkedin.com/feed/update/urn:li:activity:6398799971113590784"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29.xml"/><Relationship Id="rId6" Type="http://schemas.openxmlformats.org/officeDocument/2006/relationships/image" Target="../media/image103.png"/><Relationship Id="rId5" Type="http://schemas.openxmlformats.org/officeDocument/2006/relationships/hyperlink" Target="https://www.youtube.com/watch?v=E0NkGtNU_9w" TargetMode="External"/><Relationship Id="rId4" Type="http://schemas.openxmlformats.org/officeDocument/2006/relationships/hyperlink" Target="https://www.youtube.com/watch?v=AEFqUh4PMmI"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29.xml"/><Relationship Id="rId6" Type="http://schemas.openxmlformats.org/officeDocument/2006/relationships/image" Target="../media/image105.jpeg"/><Relationship Id="rId5" Type="http://schemas.openxmlformats.org/officeDocument/2006/relationships/image" Target="../media/image104.jpg"/><Relationship Id="rId4" Type="http://schemas.openxmlformats.org/officeDocument/2006/relationships/hyperlink" Target="https://go-goals.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40.xml"/><Relationship Id="rId5" Type="http://schemas.openxmlformats.org/officeDocument/2006/relationships/hyperlink" Target="https://www.fondazioneslowfood.com/en/chefs-alliance-recipe-mikhail-lukashonok/" TargetMode="External"/><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106.xml"/><Relationship Id="rId6" Type="http://schemas.openxmlformats.org/officeDocument/2006/relationships/hyperlink" Target="https://www.youtube.com/watch?v=jqxENMKaeCU" TargetMode="External"/><Relationship Id="rId5" Type="http://schemas.openxmlformats.org/officeDocument/2006/relationships/image" Target="../media/image107.png"/><Relationship Id="rId4" Type="http://schemas.openxmlformats.org/officeDocument/2006/relationships/image" Target="../media/image5.jpg"/></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00.xml"/><Relationship Id="rId6" Type="http://schemas.openxmlformats.org/officeDocument/2006/relationships/image" Target="../media/image2.jpe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5.jpg"/><Relationship Id="rId21" Type="http://schemas.openxmlformats.org/officeDocument/2006/relationships/image" Target="../media/image25.jpg"/><Relationship Id="rId7" Type="http://schemas.openxmlformats.org/officeDocument/2006/relationships/image" Target="../media/image11.png"/><Relationship Id="rId12" Type="http://schemas.openxmlformats.org/officeDocument/2006/relationships/image" Target="../media/image16.jpeg"/><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image" Target="../media/image6.jpg"/><Relationship Id="rId16" Type="http://schemas.openxmlformats.org/officeDocument/2006/relationships/image" Target="../media/image20.png"/><Relationship Id="rId20" Type="http://schemas.openxmlformats.org/officeDocument/2006/relationships/image" Target="../media/image24.jpg"/><Relationship Id="rId29"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jpeg"/><Relationship Id="rId24" Type="http://schemas.openxmlformats.org/officeDocument/2006/relationships/image" Target="../media/image28.png"/><Relationship Id="rId5" Type="http://schemas.openxmlformats.org/officeDocument/2006/relationships/image" Target="../media/image9.jp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106.xml"/><Relationship Id="rId6" Type="http://schemas.openxmlformats.org/officeDocument/2006/relationships/image" Target="../media/image109.png"/><Relationship Id="rId5" Type="http://schemas.openxmlformats.org/officeDocument/2006/relationships/image" Target="../media/image108.jpg"/><Relationship Id="rId4" Type="http://schemas.openxmlformats.org/officeDocument/2006/relationships/image" Target="../media/image5.jpg"/></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10.png"/><Relationship Id="rId2" Type="http://schemas.openxmlformats.org/officeDocument/2006/relationships/notesSlide" Target="../notesSlides/notesSlide22.xml"/><Relationship Id="rId1" Type="http://schemas.openxmlformats.org/officeDocument/2006/relationships/slideLayout" Target="../slideLayouts/slideLayout106.xml"/><Relationship Id="rId6" Type="http://schemas.openxmlformats.org/officeDocument/2006/relationships/hyperlink" Target="https://youtu.be/9W1pRwPUVT8" TargetMode="External"/><Relationship Id="rId5" Type="http://schemas.openxmlformats.org/officeDocument/2006/relationships/hyperlink" Target="https://www.rrbm.network/" TargetMode="External"/><Relationship Id="rId4" Type="http://schemas.openxmlformats.org/officeDocument/2006/relationships/image" Target="../media/image5.jpg"/></Relationships>
</file>

<file path=ppt/slides/_rels/slide4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106.xml"/><Relationship Id="rId5" Type="http://schemas.openxmlformats.org/officeDocument/2006/relationships/image" Target="../media/image111.jpg"/><Relationship Id="rId4" Type="http://schemas.openxmlformats.org/officeDocument/2006/relationships/image" Target="../media/image5.jpg"/></Relationships>
</file>

<file path=ppt/slides/_rels/slide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106.xml"/><Relationship Id="rId4" Type="http://schemas.openxmlformats.org/officeDocument/2006/relationships/image" Target="../media/image5.jpg"/></Relationships>
</file>

<file path=ppt/slides/_rels/slide4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2.png"/><Relationship Id="rId7" Type="http://schemas.openxmlformats.org/officeDocument/2006/relationships/hyperlink" Target="https://twitter.com/DrKatyaIvanova" TargetMode="External"/><Relationship Id="rId2" Type="http://schemas.openxmlformats.org/officeDocument/2006/relationships/slideLayout" Target="../slideLayouts/slideLayout106.xml"/><Relationship Id="rId1" Type="http://schemas.openxmlformats.org/officeDocument/2006/relationships/themeOverride" Target="../theme/themeOverride1.xml"/><Relationship Id="rId6" Type="http://schemas.openxmlformats.org/officeDocument/2006/relationships/hyperlink" Target="https://at.linkedin.com/in/ekaterinaivanova" TargetMode="External"/><Relationship Id="rId5" Type="http://schemas.openxmlformats.org/officeDocument/2006/relationships/image" Target="../media/image5.jpg"/><Relationship Id="rId4" Type="http://schemas.openxmlformats.org/officeDocument/2006/relationships/image" Target="../media/image6.jpg"/></Relationships>
</file>

<file path=ppt/slides/_rels/slide4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51.xml"/><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29.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hyperlink" Target="http://www.unprme.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04.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04.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06.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3"/>
          <p:cNvSpPr txBox="1">
            <a:spLocks noChangeArrowheads="1"/>
          </p:cNvSpPr>
          <p:nvPr/>
        </p:nvSpPr>
        <p:spPr bwMode="auto">
          <a:xfrm>
            <a:off x="476002" y="2656145"/>
            <a:ext cx="8157617" cy="2554545"/>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ru-RU" sz="3200" b="1" dirty="0">
                <a:solidFill>
                  <a:srgbClr val="92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Рабочая группа ООН PRME по устойчивому сознанию: </a:t>
            </a:r>
            <a:r>
              <a:rPr lang="de-DE" sz="3200" b="1" dirty="0">
                <a:solidFill>
                  <a:srgbClr val="92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r>
              <a:rPr lang="de-DE" sz="3200" b="1" dirty="0" smtClean="0">
                <a:solidFill>
                  <a:srgbClr val="92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r>
              <a:rPr lang="ru-RU" sz="3200" b="1" dirty="0" smtClean="0">
                <a:solidFill>
                  <a:srgbClr val="92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передовой </a:t>
            </a:r>
            <a:r>
              <a:rPr lang="ru-RU" sz="3200" b="1" dirty="0">
                <a:solidFill>
                  <a:srgbClr val="92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опыт глобального сообщества инженеров человеческих </a:t>
            </a:r>
            <a:r>
              <a:rPr lang="ru-RU" sz="3200" b="1" dirty="0" smtClean="0">
                <a:solidFill>
                  <a:srgbClr val="92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душ</a:t>
            </a:r>
            <a:r>
              <a:rPr lang="en-US" sz="3200" b="1" dirty="0" smtClean="0">
                <a:solidFill>
                  <a:srgbClr val="92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endParaRPr lang="ru-RU" sz="3200" b="1" dirty="0">
              <a:solidFill>
                <a:srgbClr val="92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 name="Text Box 23"/>
          <p:cNvSpPr txBox="1">
            <a:spLocks noChangeArrowheads="1"/>
          </p:cNvSpPr>
          <p:nvPr/>
        </p:nvSpPr>
        <p:spPr bwMode="auto">
          <a:xfrm>
            <a:off x="476002" y="6021021"/>
            <a:ext cx="7456563" cy="605294"/>
          </a:xfrm>
          <a:prstGeom prst="rect">
            <a:avLst/>
          </a:prstGeom>
          <a:noFill/>
          <a:ln w="9525">
            <a:noFill/>
            <a:miter lim="800000"/>
            <a:headEnd/>
            <a:tailEnd/>
          </a:ln>
          <a:effectLst/>
        </p:spPr>
        <p:txBody>
          <a:bodyPr wrap="square">
            <a:spAutoFit/>
          </a:bodyPr>
          <a:lstStyle/>
          <a:p>
            <a:pPr marL="26988" algn="ctr" fontAlgn="base">
              <a:lnSpc>
                <a:spcPts val="2000"/>
              </a:lnSpc>
              <a:spcBef>
                <a:spcPct val="0"/>
              </a:spcBef>
              <a:spcAft>
                <a:spcPct val="0"/>
              </a:spcAft>
            </a:pPr>
            <a:r>
              <a:rPr lang="ru-RU"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Екатерина Иванова</a:t>
            </a:r>
            <a:endParaRPr lang="en-US"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endParaRPr>
          </a:p>
          <a:p>
            <a:pPr marL="26988" algn="ctr" fontAlgn="base">
              <a:lnSpc>
                <a:spcPts val="2000"/>
              </a:lnSpc>
              <a:spcBef>
                <a:spcPct val="0"/>
              </a:spcBef>
              <a:spcAft>
                <a:spcPct val="0"/>
              </a:spcAft>
            </a:pPr>
            <a:r>
              <a:rPr lang="ru-RU"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16</a:t>
            </a:r>
            <a:r>
              <a:rPr lang="en-US"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 </a:t>
            </a:r>
            <a:r>
              <a:rPr lang="ru-RU"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октября</a:t>
            </a:r>
            <a:r>
              <a:rPr lang="en-US"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 2018, </a:t>
            </a:r>
            <a:r>
              <a:rPr lang="ru-RU"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Москва </a:t>
            </a:r>
            <a:endParaRPr lang="ru-RU" sz="2400" b="1" dirty="0">
              <a:solidFill>
                <a:srgbClr val="922223"/>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descr="D:\!_WORK\0_RANHiGS\PREZA_RAZDATKA\kollaj_lenta_color.jpg"/>
          <p:cNvPicPr>
            <a:picLocks noChangeAspect="1" noChangeArrowheads="1"/>
          </p:cNvPicPr>
          <p:nvPr/>
        </p:nvPicPr>
        <p:blipFill>
          <a:blip r:embed="rId3" cstate="print"/>
          <a:srcRect/>
          <a:stretch>
            <a:fillRect/>
          </a:stretch>
        </p:blipFill>
        <p:spPr bwMode="auto">
          <a:xfrm>
            <a:off x="1468345" y="1268760"/>
            <a:ext cx="6464301" cy="724900"/>
          </a:xfrm>
          <a:prstGeom prst="rect">
            <a:avLst/>
          </a:prstGeom>
          <a:noFill/>
        </p:spPr>
      </p:pic>
      <p:pic>
        <p:nvPicPr>
          <p:cNvPr id="8" name="Picture 6" descr="Z:\ОБЩАЯ\логотипы\EPAS 2009.jpg"/>
          <p:cNvPicPr>
            <a:picLocks noChangeAspect="1" noChangeArrowheads="1"/>
          </p:cNvPicPr>
          <p:nvPr/>
        </p:nvPicPr>
        <p:blipFill>
          <a:blip r:embed="rId4"/>
          <a:srcRect/>
          <a:stretch>
            <a:fillRect/>
          </a:stretch>
        </p:blipFill>
        <p:spPr bwMode="auto">
          <a:xfrm>
            <a:off x="8036371" y="4509120"/>
            <a:ext cx="1000125" cy="620712"/>
          </a:xfrm>
          <a:prstGeom prst="rect">
            <a:avLst/>
          </a:prstGeom>
          <a:noFill/>
          <a:ln w="9525">
            <a:noFill/>
            <a:miter lim="800000"/>
            <a:headEnd/>
            <a:tailEnd/>
          </a:ln>
        </p:spPr>
      </p:pic>
      <p:pic>
        <p:nvPicPr>
          <p:cNvPr id="11" name="Рисунок 15"/>
          <p:cNvPicPr/>
          <p:nvPr/>
        </p:nvPicPr>
        <p:blipFill>
          <a:blip r:embed="rId5">
            <a:extLst>
              <a:ext uri="{28A0092B-C50C-407E-A947-70E740481C1C}">
                <a14:useLocalDpi xmlns:a14="http://schemas.microsoft.com/office/drawing/2010/main" val="0"/>
              </a:ext>
            </a:extLst>
          </a:blip>
          <a:stretch>
            <a:fillRect/>
          </a:stretch>
        </p:blipFill>
        <p:spPr>
          <a:xfrm>
            <a:off x="8245921" y="6237312"/>
            <a:ext cx="790575" cy="382270"/>
          </a:xfrm>
          <a:prstGeom prst="rect">
            <a:avLst/>
          </a:prstGeom>
        </p:spPr>
      </p:pic>
      <p:pic>
        <p:nvPicPr>
          <p:cNvPr id="12" name="Рисунок 16"/>
          <p:cNvPicPr/>
          <p:nvPr/>
        </p:nvPicPr>
        <p:blipFill>
          <a:blip r:embed="rId6">
            <a:extLst>
              <a:ext uri="{28A0092B-C50C-407E-A947-70E740481C1C}">
                <a14:useLocalDpi xmlns:a14="http://schemas.microsoft.com/office/drawing/2010/main" val="0"/>
              </a:ext>
            </a:extLst>
          </a:blip>
          <a:stretch>
            <a:fillRect/>
          </a:stretch>
        </p:blipFill>
        <p:spPr>
          <a:xfrm>
            <a:off x="8317929" y="5793691"/>
            <a:ext cx="618490" cy="418465"/>
          </a:xfrm>
          <a:prstGeom prst="rect">
            <a:avLst/>
          </a:prstGeom>
        </p:spPr>
      </p:pic>
      <p:pic>
        <p:nvPicPr>
          <p:cNvPr id="13" name="Grafik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257" y="219290"/>
            <a:ext cx="2540005" cy="774702"/>
          </a:xfrm>
          <a:prstGeom prst="rect">
            <a:avLst/>
          </a:prstGeom>
        </p:spPr>
      </p:pic>
      <p:pic>
        <p:nvPicPr>
          <p:cNvPr id="14" name="Grafik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7862" y="116632"/>
            <a:ext cx="3056138" cy="877360"/>
          </a:xfrm>
          <a:prstGeom prst="rect">
            <a:avLst/>
          </a:prstGeom>
        </p:spPr>
      </p:pic>
      <p:sp>
        <p:nvSpPr>
          <p:cNvPr id="2" name="AutoShape 2" descr="Картинки по запросу amba accreditation"/>
          <p:cNvSpPr>
            <a:spLocks noChangeAspect="1" noChangeArrowheads="1"/>
          </p:cNvSpPr>
          <p:nvPr/>
        </p:nvSpPr>
        <p:spPr bwMode="auto">
          <a:xfrm>
            <a:off x="155575" y="-800100"/>
            <a:ext cx="6191250" cy="167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45756" y="5202171"/>
            <a:ext cx="1744347" cy="45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37878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3"/>
          <p:cNvSpPr txBox="1">
            <a:spLocks noChangeArrowheads="1"/>
          </p:cNvSpPr>
          <p:nvPr/>
        </p:nvSpPr>
        <p:spPr bwMode="auto">
          <a:xfrm>
            <a:off x="332724" y="3094723"/>
            <a:ext cx="8157617" cy="769441"/>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US" sz="4400" b="1" dirty="0" smtClean="0">
                <a:solidFill>
                  <a:srgbClr val="92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WH</a:t>
            </a:r>
            <a:r>
              <a:rPr lang="de-DE" sz="4400" b="1" dirty="0">
                <a:solidFill>
                  <a:srgbClr val="92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Y</a:t>
            </a:r>
            <a:r>
              <a:rPr lang="en-US" sz="4400" b="1" dirty="0" smtClean="0">
                <a:solidFill>
                  <a:srgbClr val="92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t>
            </a:r>
            <a:endParaRPr lang="ru-RU" sz="4400" b="1" dirty="0">
              <a:solidFill>
                <a:srgbClr val="92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7" name="Picture 2" descr="D:\!_WORK\0_RANHiGS\PREZA_RAZDATKA\kollaj_lenta_color.jpg"/>
          <p:cNvPicPr>
            <a:picLocks noChangeAspect="1" noChangeArrowheads="1"/>
          </p:cNvPicPr>
          <p:nvPr/>
        </p:nvPicPr>
        <p:blipFill>
          <a:blip r:embed="rId3" cstate="print"/>
          <a:srcRect/>
          <a:stretch>
            <a:fillRect/>
          </a:stretch>
        </p:blipFill>
        <p:spPr bwMode="auto">
          <a:xfrm>
            <a:off x="1468345" y="1268760"/>
            <a:ext cx="6464301" cy="724900"/>
          </a:xfrm>
          <a:prstGeom prst="rect">
            <a:avLst/>
          </a:prstGeom>
          <a:noFill/>
        </p:spPr>
      </p:pic>
      <p:pic>
        <p:nvPicPr>
          <p:cNvPr id="13"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257" y="219290"/>
            <a:ext cx="2540005" cy="774702"/>
          </a:xfrm>
          <a:prstGeom prst="rect">
            <a:avLst/>
          </a:prstGeom>
        </p:spPr>
      </p:pic>
      <p:pic>
        <p:nvPicPr>
          <p:cNvPr id="14" name="Grafik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7862" y="116632"/>
            <a:ext cx="3056138" cy="877360"/>
          </a:xfrm>
          <a:prstGeom prst="rect">
            <a:avLst/>
          </a:prstGeom>
        </p:spPr>
      </p:pic>
      <p:sp>
        <p:nvSpPr>
          <p:cNvPr id="15" name="Text Box 23"/>
          <p:cNvSpPr txBox="1">
            <a:spLocks noChangeArrowheads="1"/>
          </p:cNvSpPr>
          <p:nvPr/>
        </p:nvSpPr>
        <p:spPr bwMode="auto">
          <a:xfrm>
            <a:off x="476002" y="6021021"/>
            <a:ext cx="7456563" cy="605294"/>
          </a:xfrm>
          <a:prstGeom prst="rect">
            <a:avLst/>
          </a:prstGeom>
          <a:noFill/>
          <a:ln w="9525">
            <a:noFill/>
            <a:miter lim="800000"/>
            <a:headEnd/>
            <a:tailEnd/>
          </a:ln>
          <a:effectLst/>
        </p:spPr>
        <p:txBody>
          <a:bodyPr wrap="square">
            <a:spAutoFit/>
          </a:bodyPr>
          <a:lstStyle/>
          <a:p>
            <a:pPr marL="26988" algn="ctr" fontAlgn="base">
              <a:lnSpc>
                <a:spcPts val="2000"/>
              </a:lnSpc>
              <a:spcBef>
                <a:spcPct val="0"/>
              </a:spcBef>
              <a:spcAft>
                <a:spcPct val="0"/>
              </a:spcAft>
            </a:pPr>
            <a:r>
              <a:rPr lang="ru-RU"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Екатерина Иванова</a:t>
            </a:r>
            <a:endParaRPr lang="en-US"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endParaRPr>
          </a:p>
          <a:p>
            <a:pPr marL="26988" algn="ctr" fontAlgn="base">
              <a:lnSpc>
                <a:spcPts val="2000"/>
              </a:lnSpc>
              <a:spcBef>
                <a:spcPct val="0"/>
              </a:spcBef>
              <a:spcAft>
                <a:spcPct val="0"/>
              </a:spcAft>
            </a:pPr>
            <a:r>
              <a:rPr lang="ru-RU"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16</a:t>
            </a:r>
            <a:r>
              <a:rPr lang="en-US"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 </a:t>
            </a:r>
            <a:r>
              <a:rPr lang="ru-RU"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октября</a:t>
            </a:r>
            <a:r>
              <a:rPr lang="en-US"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 2018, </a:t>
            </a:r>
            <a:r>
              <a:rPr lang="ru-RU"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Москва </a:t>
            </a:r>
            <a:endParaRPr lang="ru-RU" sz="2400" b="1" dirty="0">
              <a:solidFill>
                <a:srgbClr val="922223"/>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6" descr="Z:\ОБЩАЯ\логотипы\EPAS 2009.jpg"/>
          <p:cNvPicPr>
            <a:picLocks noChangeAspect="1" noChangeArrowheads="1"/>
          </p:cNvPicPr>
          <p:nvPr/>
        </p:nvPicPr>
        <p:blipFill>
          <a:blip r:embed="rId6"/>
          <a:srcRect/>
          <a:stretch>
            <a:fillRect/>
          </a:stretch>
        </p:blipFill>
        <p:spPr bwMode="auto">
          <a:xfrm>
            <a:off x="8036371" y="4509120"/>
            <a:ext cx="1000125" cy="620712"/>
          </a:xfrm>
          <a:prstGeom prst="rect">
            <a:avLst/>
          </a:prstGeom>
          <a:noFill/>
          <a:ln w="9525">
            <a:noFill/>
            <a:miter lim="800000"/>
            <a:headEnd/>
            <a:tailEnd/>
          </a:ln>
        </p:spPr>
      </p:pic>
      <p:pic>
        <p:nvPicPr>
          <p:cNvPr id="17" name="Рисунок 15"/>
          <p:cNvPicPr/>
          <p:nvPr/>
        </p:nvPicPr>
        <p:blipFill>
          <a:blip r:embed="rId7">
            <a:extLst>
              <a:ext uri="{28A0092B-C50C-407E-A947-70E740481C1C}">
                <a14:useLocalDpi xmlns:a14="http://schemas.microsoft.com/office/drawing/2010/main" val="0"/>
              </a:ext>
            </a:extLst>
          </a:blip>
          <a:stretch>
            <a:fillRect/>
          </a:stretch>
        </p:blipFill>
        <p:spPr>
          <a:xfrm>
            <a:off x="8245921" y="6237312"/>
            <a:ext cx="790575" cy="382270"/>
          </a:xfrm>
          <a:prstGeom prst="rect">
            <a:avLst/>
          </a:prstGeom>
        </p:spPr>
      </p:pic>
      <p:pic>
        <p:nvPicPr>
          <p:cNvPr id="18" name="Рисунок 16"/>
          <p:cNvPicPr/>
          <p:nvPr/>
        </p:nvPicPr>
        <p:blipFill>
          <a:blip r:embed="rId8">
            <a:extLst>
              <a:ext uri="{28A0092B-C50C-407E-A947-70E740481C1C}">
                <a14:useLocalDpi xmlns:a14="http://schemas.microsoft.com/office/drawing/2010/main" val="0"/>
              </a:ext>
            </a:extLst>
          </a:blip>
          <a:stretch>
            <a:fillRect/>
          </a:stretch>
        </p:blipFill>
        <p:spPr>
          <a:xfrm>
            <a:off x="8317929" y="5793691"/>
            <a:ext cx="618490" cy="418465"/>
          </a:xfrm>
          <a:prstGeom prst="rect">
            <a:avLst/>
          </a:prstGeom>
        </p:spPr>
      </p:pic>
      <p:pic>
        <p:nvPicPr>
          <p:cNvPr id="19"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45756" y="5202171"/>
            <a:ext cx="1744347" cy="45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271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3" name="Text Placeholder 2"/>
          <p:cNvSpPr>
            <a:spLocks noGrp="1"/>
          </p:cNvSpPr>
          <p:nvPr>
            <p:ph type="body" idx="1"/>
          </p:nvPr>
        </p:nvSpPr>
        <p:spPr>
          <a:xfrm>
            <a:off x="452217" y="1844824"/>
            <a:ext cx="4040066" cy="639762"/>
          </a:xfrm>
        </p:spPr>
        <p:txBody>
          <a:bodyPr/>
          <a:lstStyle/>
          <a:p>
            <a:pPr algn="ctr"/>
            <a:r>
              <a:rPr lang="en-US" dirty="0">
                <a:solidFill>
                  <a:srgbClr val="00B050"/>
                </a:solidFill>
              </a:rPr>
              <a:t>Green Managerial </a:t>
            </a:r>
            <a:r>
              <a:rPr lang="en-US" dirty="0" smtClean="0">
                <a:solidFill>
                  <a:srgbClr val="00B050"/>
                </a:solidFill>
              </a:rPr>
              <a:t>Ideology</a:t>
            </a:r>
            <a:endParaRPr lang="en-US" dirty="0">
              <a:solidFill>
                <a:srgbClr val="00B050"/>
              </a:solidFill>
            </a:endParaRPr>
          </a:p>
        </p:txBody>
      </p:sp>
      <p:sp>
        <p:nvSpPr>
          <p:cNvPr id="5" name="Text Placeholder 4"/>
          <p:cNvSpPr>
            <a:spLocks noGrp="1"/>
          </p:cNvSpPr>
          <p:nvPr>
            <p:ph type="body" sz="quarter" idx="3"/>
          </p:nvPr>
        </p:nvSpPr>
        <p:spPr>
          <a:xfrm>
            <a:off x="4644008" y="1844824"/>
            <a:ext cx="4041531" cy="639762"/>
          </a:xfrm>
        </p:spPr>
        <p:txBody>
          <a:bodyPr/>
          <a:lstStyle/>
          <a:p>
            <a:r>
              <a:rPr lang="en-US" dirty="0">
                <a:solidFill>
                  <a:srgbClr val="C00000"/>
                </a:solidFill>
              </a:rPr>
              <a:t>Across Scandinavia, </a:t>
            </a:r>
            <a:r>
              <a:rPr lang="en-US" dirty="0" smtClean="0">
                <a:solidFill>
                  <a:srgbClr val="C00000"/>
                </a:solidFill>
              </a:rPr>
              <a:t>DACH </a:t>
            </a:r>
            <a:r>
              <a:rPr lang="de-DE" dirty="0">
                <a:solidFill>
                  <a:srgbClr val="C00000"/>
                </a:solidFill>
              </a:rPr>
              <a:t>&amp;</a:t>
            </a:r>
            <a:r>
              <a:rPr lang="en-US" dirty="0">
                <a:solidFill>
                  <a:srgbClr val="C00000"/>
                </a:solidFill>
              </a:rPr>
              <a:t> </a:t>
            </a:r>
            <a:r>
              <a:rPr lang="en-US" dirty="0" smtClean="0">
                <a:solidFill>
                  <a:srgbClr val="C00000"/>
                </a:solidFill>
              </a:rPr>
              <a:t>Japan</a:t>
            </a:r>
            <a:endParaRPr lang="ru-RU" dirty="0">
              <a:solidFill>
                <a:srgbClr val="C00000"/>
              </a:solidFill>
            </a:endParaRPr>
          </a:p>
        </p:txBody>
      </p:sp>
      <p:sp>
        <p:nvSpPr>
          <p:cNvPr id="26" name="Fußzeilenplatzhalter 3"/>
          <p:cNvSpPr>
            <a:spLocks noGrp="1"/>
          </p:cNvSpPr>
          <p:nvPr>
            <p:ph type="ftr" sz="quarter" idx="11"/>
          </p:nvPr>
        </p:nvSpPr>
        <p:spPr>
          <a:xfrm>
            <a:off x="558065" y="6184900"/>
            <a:ext cx="8049819" cy="457200"/>
          </a:xfrm>
          <a:prstGeom prst="rect">
            <a:avLst/>
          </a:prstGeom>
        </p:spPr>
        <p:txBody>
          <a:bodyPr/>
          <a:lstStyle/>
          <a:p>
            <a:r>
              <a:rPr lang="de-DE" sz="1200" dirty="0">
                <a:solidFill>
                  <a:schemeClr val="tx1"/>
                </a:solidFill>
              </a:rPr>
              <a:t>Source</a:t>
            </a:r>
            <a:r>
              <a:rPr lang="de-DE" sz="1200" dirty="0" smtClean="0">
                <a:solidFill>
                  <a:schemeClr val="tx1"/>
                </a:solidFill>
              </a:rPr>
              <a:t>:</a:t>
            </a:r>
            <a:r>
              <a:rPr lang="de-DE" sz="1200" dirty="0" smtClean="0"/>
              <a:t> </a:t>
            </a:r>
            <a:r>
              <a:rPr lang="en-US" sz="1200" dirty="0"/>
              <a:t>Arevalo, J. A., &amp; Mitchell, S. F. (Eds.). (2017). Handbook of Sustainability in Management Education</a:t>
            </a:r>
            <a:r>
              <a:rPr lang="en-US" sz="1200" dirty="0" smtClean="0"/>
              <a:t>:                     </a:t>
            </a:r>
            <a:r>
              <a:rPr lang="en-US" sz="1200" dirty="0"/>
              <a:t>In Search of a Multidisciplinary, Innovative and Integrated Approach. Edward Elgar Publishing</a:t>
            </a:r>
            <a:endParaRPr lang="de-DE" sz="1200" dirty="0">
              <a:solidFill>
                <a:schemeClr val="tx1"/>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11</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29" y="1052736"/>
            <a:ext cx="8446445" cy="515070"/>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de-DE" sz="2400" b="1" dirty="0">
                <a:solidFill>
                  <a:srgbClr val="FFFF00"/>
                </a:solidFill>
                <a:latin typeface="Tahoma" pitchFamily="34" charset="0"/>
                <a:cs typeface="Tahoma" pitchFamily="34" charset="0"/>
              </a:rPr>
              <a:t>New </a:t>
            </a:r>
            <a:r>
              <a:rPr lang="de-DE" sz="2400" b="1" dirty="0" smtClean="0">
                <a:solidFill>
                  <a:srgbClr val="FFFF00"/>
                </a:solidFill>
                <a:latin typeface="Tahoma" pitchFamily="34" charset="0"/>
                <a:cs typeface="Tahoma" pitchFamily="34" charset="0"/>
              </a:rPr>
              <a:t>Mainstream – Global </a:t>
            </a:r>
            <a:r>
              <a:rPr lang="en-US" sz="2400" b="1" dirty="0" smtClean="0">
                <a:solidFill>
                  <a:srgbClr val="FFFF00"/>
                </a:solidFill>
                <a:latin typeface="Tahoma" pitchFamily="34" charset="0"/>
                <a:cs typeface="Tahoma" pitchFamily="34" charset="0"/>
              </a:rPr>
              <a:t>Sustainability Leaders</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pic>
        <p:nvPicPr>
          <p:cNvPr id="35842"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1187624" y="2660317"/>
            <a:ext cx="2379113" cy="215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166" y="2492896"/>
            <a:ext cx="3324610" cy="1289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utoShape 6" descr="Картинки по запросу Germany"/>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584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3776" y="3844213"/>
            <a:ext cx="2676536" cy="1024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0000" y="4941169"/>
            <a:ext cx="2016221" cy="1008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3091" y="5229200"/>
            <a:ext cx="3698448" cy="646331"/>
          </a:xfrm>
          <a:prstGeom prst="rect">
            <a:avLst/>
          </a:prstGeom>
          <a:noFill/>
        </p:spPr>
        <p:txBody>
          <a:bodyPr wrap="none" rtlCol="0">
            <a:spAutoFit/>
          </a:bodyPr>
          <a:lstStyle/>
          <a:p>
            <a:pPr algn="ctr"/>
            <a:r>
              <a:rPr lang="en-US" b="1" dirty="0" smtClean="0">
                <a:solidFill>
                  <a:srgbClr val="00B050"/>
                </a:solidFill>
              </a:rPr>
              <a:t>Cooperation</a:t>
            </a:r>
            <a:r>
              <a:rPr lang="en-US" b="1" dirty="0" smtClean="0"/>
              <a:t> strategies to tackle</a:t>
            </a:r>
          </a:p>
          <a:p>
            <a:pPr algn="ctr"/>
            <a:r>
              <a:rPr lang="en-US" b="1" dirty="0" smtClean="0"/>
              <a:t>the </a:t>
            </a:r>
            <a:r>
              <a:rPr lang="en-US" b="1" dirty="0" smtClean="0">
                <a:solidFill>
                  <a:srgbClr val="FF0000"/>
                </a:solidFill>
              </a:rPr>
              <a:t>Global </a:t>
            </a:r>
            <a:r>
              <a:rPr lang="de-DE" b="1" dirty="0" smtClean="0">
                <a:solidFill>
                  <a:srgbClr val="FF0000"/>
                </a:solidFill>
              </a:rPr>
              <a:t>Goals</a:t>
            </a:r>
            <a:endParaRPr lang="ru-RU" b="1" dirty="0">
              <a:solidFill>
                <a:srgbClr val="FF0000"/>
              </a:solidFill>
            </a:endParaRPr>
          </a:p>
        </p:txBody>
      </p:sp>
      <p:sp>
        <p:nvSpPr>
          <p:cNvPr id="4" name="TextBox 3"/>
          <p:cNvSpPr txBox="1"/>
          <p:nvPr/>
        </p:nvSpPr>
        <p:spPr>
          <a:xfrm>
            <a:off x="7071577" y="5302949"/>
            <a:ext cx="1794081" cy="646331"/>
          </a:xfrm>
          <a:prstGeom prst="rect">
            <a:avLst/>
          </a:prstGeom>
          <a:noFill/>
        </p:spPr>
        <p:txBody>
          <a:bodyPr wrap="none" rtlCol="0">
            <a:spAutoFit/>
          </a:bodyPr>
          <a:lstStyle/>
          <a:p>
            <a:r>
              <a:rPr lang="de-DE" b="1" dirty="0" smtClean="0">
                <a:solidFill>
                  <a:srgbClr val="FF0000"/>
                </a:solidFill>
              </a:rPr>
              <a:t>+ Canada</a:t>
            </a:r>
          </a:p>
          <a:p>
            <a:r>
              <a:rPr lang="de-DE" b="1" dirty="0" smtClean="0">
                <a:solidFill>
                  <a:srgbClr val="FF0000"/>
                </a:solidFill>
              </a:rPr>
              <a:t>+ New </a:t>
            </a:r>
            <a:r>
              <a:rPr lang="en-US" b="1" dirty="0" smtClean="0">
                <a:solidFill>
                  <a:srgbClr val="FF0000"/>
                </a:solidFill>
              </a:rPr>
              <a:t>Zealand</a:t>
            </a:r>
            <a:endParaRPr lang="en-US" b="1" dirty="0">
              <a:solidFill>
                <a:srgbClr val="FF0000"/>
              </a:solidFill>
            </a:endParaRPr>
          </a:p>
        </p:txBody>
      </p:sp>
      <p:sp>
        <p:nvSpPr>
          <p:cNvPr id="18" name="TextBox 20"/>
          <p:cNvSpPr txBox="1"/>
          <p:nvPr/>
        </p:nvSpPr>
        <p:spPr>
          <a:xfrm>
            <a:off x="290951" y="6597932"/>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3787009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4" name="Content Placeholder 3"/>
          <p:cNvSpPr>
            <a:spLocks noGrp="1"/>
          </p:cNvSpPr>
          <p:nvPr>
            <p:ph sz="half" idx="1"/>
          </p:nvPr>
        </p:nvSpPr>
        <p:spPr>
          <a:xfrm>
            <a:off x="504303" y="1906488"/>
            <a:ext cx="4393482" cy="4114800"/>
          </a:xfrm>
        </p:spPr>
        <p:txBody>
          <a:bodyPr/>
          <a:lstStyle/>
          <a:p>
            <a:pPr marL="0" indent="0">
              <a:buNone/>
            </a:pPr>
            <a:r>
              <a:rPr lang="de-DE" b="1" dirty="0" smtClean="0"/>
              <a:t>International </a:t>
            </a:r>
            <a:r>
              <a:rPr lang="de-DE" b="1" dirty="0" err="1" smtClean="0"/>
              <a:t>scholars</a:t>
            </a:r>
            <a:endParaRPr lang="de-DE" b="1" dirty="0" smtClean="0"/>
          </a:p>
          <a:p>
            <a:endParaRPr lang="de-DE" sz="500" b="1" dirty="0" smtClean="0"/>
          </a:p>
          <a:p>
            <a:pPr marL="0" lvl="0" indent="0">
              <a:buNone/>
            </a:pPr>
            <a:r>
              <a:rPr lang="de-DE" sz="1400" b="1" i="1" dirty="0" smtClean="0">
                <a:solidFill>
                  <a:srgbClr val="0070C0"/>
                </a:solidFill>
              </a:rPr>
              <a:t>Igor </a:t>
            </a:r>
            <a:r>
              <a:rPr lang="de-DE" sz="1400" b="1" i="1" dirty="0" err="1" smtClean="0">
                <a:solidFill>
                  <a:srgbClr val="0070C0"/>
                </a:solidFill>
              </a:rPr>
              <a:t>Filatotchev</a:t>
            </a:r>
            <a:r>
              <a:rPr lang="de-DE" sz="1400" i="1" dirty="0" smtClean="0"/>
              <a:t>, Alexandre  </a:t>
            </a:r>
            <a:r>
              <a:rPr lang="de-DE" sz="1400" i="1" dirty="0" err="1" smtClean="0"/>
              <a:t>Ardichvili</a:t>
            </a:r>
            <a:r>
              <a:rPr lang="de-DE" sz="1400" i="1" dirty="0" smtClean="0"/>
              <a:t>,</a:t>
            </a:r>
          </a:p>
          <a:p>
            <a:pPr marL="0" lvl="0" indent="0">
              <a:buNone/>
            </a:pPr>
            <a:r>
              <a:rPr lang="de-DE" sz="1400" b="1" i="1" dirty="0" smtClean="0"/>
              <a:t>Andrei </a:t>
            </a:r>
            <a:r>
              <a:rPr lang="de-DE" sz="1400" b="1" i="1" dirty="0" err="1" smtClean="0"/>
              <a:t>Kuznetsov</a:t>
            </a:r>
            <a:r>
              <a:rPr lang="de-DE" sz="1400" b="1" i="1" dirty="0" smtClean="0"/>
              <a:t>, </a:t>
            </a:r>
            <a:r>
              <a:rPr lang="de-DE" sz="1400" i="1" dirty="0"/>
              <a:t> </a:t>
            </a:r>
            <a:r>
              <a:rPr lang="de-DE" sz="1400" i="1" dirty="0" smtClean="0"/>
              <a:t>Anna </a:t>
            </a:r>
            <a:r>
              <a:rPr lang="de-DE" sz="1400" i="1" dirty="0" err="1" smtClean="0"/>
              <a:t>Zueva</a:t>
            </a:r>
            <a:r>
              <a:rPr lang="de-DE" sz="1400" i="1" dirty="0" smtClean="0"/>
              <a:t>-Owens,  </a:t>
            </a:r>
          </a:p>
          <a:p>
            <a:pPr marL="0" lvl="0" indent="0">
              <a:buNone/>
            </a:pPr>
            <a:r>
              <a:rPr lang="de-DE" sz="1400" i="1" dirty="0" smtClean="0"/>
              <a:t>Anna-Maija </a:t>
            </a:r>
            <a:r>
              <a:rPr lang="de-DE" sz="1400" i="1" dirty="0" err="1" smtClean="0"/>
              <a:t>Matilainen</a:t>
            </a:r>
            <a:r>
              <a:rPr lang="de-DE" sz="1400" i="1" dirty="0" smtClean="0"/>
              <a:t>,  </a:t>
            </a:r>
            <a:r>
              <a:rPr lang="de-DE" sz="1400" b="1" i="1" dirty="0" smtClean="0"/>
              <a:t>Daniel McCarthy, </a:t>
            </a:r>
            <a:r>
              <a:rPr lang="de-DE" sz="1400" i="1" dirty="0"/>
              <a:t> </a:t>
            </a:r>
            <a:endParaRPr lang="de-DE" sz="1400" i="1" dirty="0" smtClean="0"/>
          </a:p>
          <a:p>
            <a:pPr marL="0" lvl="0" indent="0">
              <a:buNone/>
            </a:pPr>
            <a:r>
              <a:rPr lang="de-DE" sz="1400" i="1" dirty="0" smtClean="0"/>
              <a:t>Inna </a:t>
            </a:r>
            <a:r>
              <a:rPr lang="de-DE" sz="1400" i="1" dirty="0" err="1" smtClean="0"/>
              <a:t>Blam</a:t>
            </a:r>
            <a:r>
              <a:rPr lang="de-DE" sz="1400" i="1" dirty="0" smtClean="0"/>
              <a:t>, Irina </a:t>
            </a:r>
            <a:r>
              <a:rPr lang="de-DE" sz="1400" i="1" dirty="0" err="1" smtClean="0"/>
              <a:t>Soboleva</a:t>
            </a:r>
            <a:r>
              <a:rPr lang="de-DE" sz="1400" i="1" dirty="0" smtClean="0"/>
              <a:t>,  Jenny </a:t>
            </a:r>
            <a:r>
              <a:rPr lang="de-DE" sz="1400" i="1" dirty="0" err="1" smtClean="0"/>
              <a:t>Fairbrass</a:t>
            </a:r>
            <a:r>
              <a:rPr lang="de-DE" sz="1400" i="1" dirty="0" smtClean="0"/>
              <a:t>, </a:t>
            </a:r>
          </a:p>
          <a:p>
            <a:pPr marL="0" lvl="0" indent="0">
              <a:buNone/>
            </a:pPr>
            <a:r>
              <a:rPr lang="de-DE" sz="1400" b="1" i="1" dirty="0" smtClean="0"/>
              <a:t>Jo </a:t>
            </a:r>
            <a:r>
              <a:rPr lang="de-DE" sz="1400" b="1" i="1" dirty="0" err="1" smtClean="0"/>
              <a:t>Crotty</a:t>
            </a:r>
            <a:r>
              <a:rPr lang="de-DE" sz="1400" b="1" i="1" dirty="0" smtClean="0"/>
              <a:t>,   </a:t>
            </a:r>
            <a:r>
              <a:rPr lang="de-DE" sz="1400" i="1" dirty="0" smtClean="0"/>
              <a:t>Julia </a:t>
            </a:r>
            <a:r>
              <a:rPr lang="de-DE" sz="1400" i="1" dirty="0" err="1"/>
              <a:t>Rozanova</a:t>
            </a:r>
            <a:r>
              <a:rPr lang="de-DE" sz="1400" i="1" dirty="0"/>
              <a:t> </a:t>
            </a:r>
            <a:r>
              <a:rPr lang="de-DE" sz="1400" i="1" dirty="0" smtClean="0"/>
              <a:t>, Lutz Preuss, </a:t>
            </a:r>
          </a:p>
          <a:p>
            <a:pPr marL="0" lvl="0" indent="0">
              <a:buNone/>
            </a:pPr>
            <a:r>
              <a:rPr lang="de-DE" sz="1400" i="1" dirty="0" smtClean="0"/>
              <a:t>Marc </a:t>
            </a:r>
            <a:r>
              <a:rPr lang="de-DE" sz="1400" i="1" dirty="0" err="1" smtClean="0"/>
              <a:t>Fetscherin</a:t>
            </a:r>
            <a:r>
              <a:rPr lang="de-DE" sz="1400" i="1" dirty="0" smtClean="0"/>
              <a:t>,</a:t>
            </a:r>
            <a:r>
              <a:rPr lang="de-DE" sz="1400" i="1" dirty="0"/>
              <a:t> </a:t>
            </a:r>
            <a:r>
              <a:rPr lang="de-DE" sz="1400" i="1" dirty="0" smtClean="0"/>
              <a:t>Maryna </a:t>
            </a:r>
            <a:r>
              <a:rPr lang="de-DE" sz="1400" i="1" dirty="0" err="1" smtClean="0"/>
              <a:t>Pobizhan</a:t>
            </a:r>
            <a:r>
              <a:rPr lang="de-DE" sz="1400" i="1" dirty="0" smtClean="0"/>
              <a:t>, </a:t>
            </a:r>
          </a:p>
          <a:p>
            <a:pPr marL="0" lvl="0" indent="0">
              <a:buNone/>
            </a:pPr>
            <a:r>
              <a:rPr lang="de-DE" sz="1400" b="1" i="1" dirty="0" smtClean="0"/>
              <a:t>Matthias </a:t>
            </a:r>
            <a:r>
              <a:rPr lang="de-DE" sz="1400" b="1" i="1" dirty="0"/>
              <a:t>S. </a:t>
            </a:r>
            <a:r>
              <a:rPr lang="de-DE" sz="1400" b="1" i="1" dirty="0" err="1" smtClean="0"/>
              <a:t>Fifka</a:t>
            </a:r>
            <a:r>
              <a:rPr lang="de-DE" sz="1400" b="1" i="1" dirty="0" smtClean="0"/>
              <a:t>,</a:t>
            </a:r>
            <a:r>
              <a:rPr lang="de-DE" sz="1400" i="1" dirty="0"/>
              <a:t> </a:t>
            </a:r>
            <a:r>
              <a:rPr lang="de-DE" sz="1400" b="1" i="1" dirty="0" smtClean="0"/>
              <a:t>Olga </a:t>
            </a:r>
            <a:r>
              <a:rPr lang="de-DE" sz="1400" b="1" i="1" dirty="0" err="1" smtClean="0"/>
              <a:t>Kuznetsova</a:t>
            </a:r>
            <a:r>
              <a:rPr lang="de-DE" sz="1400" b="1" i="1" dirty="0" smtClean="0"/>
              <a:t>, </a:t>
            </a:r>
            <a:r>
              <a:rPr lang="de-DE" sz="1400" i="1" dirty="0"/>
              <a:t> </a:t>
            </a:r>
            <a:r>
              <a:rPr lang="de-DE" sz="1400" i="1" dirty="0" smtClean="0"/>
              <a:t>                            </a:t>
            </a:r>
          </a:p>
          <a:p>
            <a:pPr marL="0" lvl="0" indent="0">
              <a:buNone/>
            </a:pPr>
            <a:r>
              <a:rPr lang="de-DE" sz="1400" i="1" dirty="0" smtClean="0"/>
              <a:t>Peter Rodgers,</a:t>
            </a:r>
            <a:r>
              <a:rPr lang="de-DE" sz="1400" i="1" dirty="0"/>
              <a:t> </a:t>
            </a:r>
            <a:r>
              <a:rPr lang="de-DE" sz="1400" b="1" i="1" dirty="0" smtClean="0"/>
              <a:t>Ralf </a:t>
            </a:r>
            <a:r>
              <a:rPr lang="de-DE" sz="1400" b="1" i="1" dirty="0" err="1" smtClean="0"/>
              <a:t>Barkemeyer</a:t>
            </a:r>
            <a:r>
              <a:rPr lang="de-DE" sz="1400" b="1" i="1" dirty="0" smtClean="0"/>
              <a:t>, </a:t>
            </a:r>
            <a:r>
              <a:rPr lang="de-DE" sz="1400" i="1" dirty="0" smtClean="0"/>
              <a:t>Richard Warren, </a:t>
            </a:r>
          </a:p>
          <a:p>
            <a:pPr marL="0" lvl="0" indent="0">
              <a:buNone/>
            </a:pPr>
            <a:r>
              <a:rPr lang="de-DE" sz="1400" i="1" dirty="0" smtClean="0"/>
              <a:t>Sergey </a:t>
            </a:r>
            <a:r>
              <a:rPr lang="de-DE" sz="1400" i="1" dirty="0" err="1" smtClean="0"/>
              <a:t>Filippov</a:t>
            </a:r>
            <a:r>
              <a:rPr lang="de-DE" sz="1400" i="1" dirty="0" smtClean="0"/>
              <a:t>,</a:t>
            </a:r>
            <a:r>
              <a:rPr lang="de-DE" sz="1400" i="1" dirty="0"/>
              <a:t> </a:t>
            </a:r>
            <a:r>
              <a:rPr lang="de-DE" sz="1400" b="1" i="1" dirty="0" smtClean="0"/>
              <a:t>Sheila Puffer, </a:t>
            </a:r>
            <a:r>
              <a:rPr lang="de-DE" sz="1400" i="1" dirty="0" err="1" smtClean="0"/>
              <a:t>Subhasis</a:t>
            </a:r>
            <a:r>
              <a:rPr lang="de-DE" sz="1400" i="1" dirty="0" smtClean="0"/>
              <a:t> Ray, </a:t>
            </a:r>
          </a:p>
          <a:p>
            <a:pPr marL="0" lvl="0" indent="0">
              <a:buNone/>
            </a:pPr>
            <a:r>
              <a:rPr lang="de-DE" sz="1400" i="1" dirty="0" smtClean="0"/>
              <a:t>Alex </a:t>
            </a:r>
            <a:r>
              <a:rPr lang="de-DE" sz="1400" i="1" dirty="0" err="1" smtClean="0"/>
              <a:t>Settles</a:t>
            </a:r>
            <a:r>
              <a:rPr lang="de-DE" sz="1400" i="1" dirty="0" smtClean="0"/>
              <a:t>, Veronika </a:t>
            </a:r>
            <a:r>
              <a:rPr lang="de-DE" sz="1400" i="1" dirty="0" err="1"/>
              <a:t>Bashtovaya</a:t>
            </a:r>
            <a:r>
              <a:rPr lang="de-DE" sz="1400" i="1" dirty="0"/>
              <a:t>  </a:t>
            </a:r>
            <a:endParaRPr lang="ru-RU" sz="1400" i="1" dirty="0"/>
          </a:p>
        </p:txBody>
      </p:sp>
      <p:sp>
        <p:nvSpPr>
          <p:cNvPr id="5" name="Content Placeholder 4"/>
          <p:cNvSpPr>
            <a:spLocks noGrp="1"/>
          </p:cNvSpPr>
          <p:nvPr>
            <p:ph sz="half" idx="2"/>
          </p:nvPr>
        </p:nvSpPr>
        <p:spPr>
          <a:xfrm>
            <a:off x="5044302" y="1896144"/>
            <a:ext cx="3815862" cy="4114800"/>
          </a:xfrm>
        </p:spPr>
        <p:txBody>
          <a:bodyPr/>
          <a:lstStyle/>
          <a:p>
            <a:pPr marL="0" indent="0">
              <a:buNone/>
            </a:pPr>
            <a:r>
              <a:rPr lang="de-DE" b="1" dirty="0" err="1" smtClean="0"/>
              <a:t>Russian</a:t>
            </a:r>
            <a:r>
              <a:rPr lang="de-DE" b="1" dirty="0" smtClean="0"/>
              <a:t> </a:t>
            </a:r>
            <a:r>
              <a:rPr lang="de-DE" b="1" dirty="0" err="1" smtClean="0"/>
              <a:t>scholars</a:t>
            </a:r>
            <a:r>
              <a:rPr lang="de-DE" b="1" dirty="0" smtClean="0"/>
              <a:t> </a:t>
            </a:r>
          </a:p>
          <a:p>
            <a:pPr marL="0" indent="0">
              <a:buNone/>
            </a:pPr>
            <a:endParaRPr lang="de-DE" sz="500" b="1" i="1" dirty="0" smtClean="0"/>
          </a:p>
          <a:p>
            <a:pPr marL="0" indent="0">
              <a:buNone/>
            </a:pPr>
            <a:r>
              <a:rPr lang="de-DE" sz="1400" b="1" i="1" dirty="0">
                <a:solidFill>
                  <a:srgbClr val="0070C0"/>
                </a:solidFill>
              </a:rPr>
              <a:t>Yuri Blagov</a:t>
            </a:r>
            <a:r>
              <a:rPr lang="de-DE" sz="1400" b="1" i="1" dirty="0"/>
              <a:t>, </a:t>
            </a:r>
            <a:r>
              <a:rPr lang="de-DE" sz="1400" i="1" dirty="0"/>
              <a:t>Leonid Polishchuk , </a:t>
            </a:r>
            <a:r>
              <a:rPr lang="de-DE" sz="1400" i="1" dirty="0" smtClean="0"/>
              <a:t>                 Vladimir </a:t>
            </a:r>
            <a:r>
              <a:rPr lang="de-DE" sz="1400" i="1" dirty="0"/>
              <a:t>Avtonomov, Maxim </a:t>
            </a:r>
            <a:r>
              <a:rPr lang="de-DE" sz="1400" i="1" dirty="0" smtClean="0"/>
              <a:t>Storchevoy, </a:t>
            </a:r>
            <a:r>
              <a:rPr lang="de-DE" sz="1400" i="1" dirty="0" err="1"/>
              <a:t>Zhanna</a:t>
            </a:r>
            <a:r>
              <a:rPr lang="de-DE" sz="1400" i="1" dirty="0"/>
              <a:t> </a:t>
            </a:r>
            <a:r>
              <a:rPr lang="de-DE" sz="1400" i="1" dirty="0" err="1" smtClean="0"/>
              <a:t>Belyaeva</a:t>
            </a:r>
            <a:r>
              <a:rPr lang="de-DE" sz="1400" i="1" dirty="0" smtClean="0"/>
              <a:t>, Anastasia Okorochkova, Anastasia  </a:t>
            </a:r>
            <a:r>
              <a:rPr lang="de-DE" sz="1400" i="1" dirty="0"/>
              <a:t>Petrova-Savchenko</a:t>
            </a:r>
            <a:r>
              <a:rPr lang="de-DE" sz="1400" i="1" dirty="0" smtClean="0"/>
              <a:t>, Sofia Villo</a:t>
            </a:r>
            <a:endParaRPr lang="de-DE" sz="1400" i="1" dirty="0"/>
          </a:p>
          <a:p>
            <a:endParaRPr lang="ru-RU" i="1" dirty="0"/>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12</a:t>
            </a:fld>
            <a:endParaRPr lang="ru-RU" dirty="0">
              <a:solidFill>
                <a:srgbClr val="808080">
                  <a:lumMod val="75000"/>
                </a:srgbClr>
              </a:solidFill>
            </a:endParaRPr>
          </a:p>
        </p:txBody>
      </p:sp>
      <p:sp>
        <p:nvSpPr>
          <p:cNvPr id="19" name="Прямоугольник 18"/>
          <p:cNvSpPr>
            <a:spLocks noChangeArrowheads="1"/>
          </p:cNvSpPr>
          <p:nvPr/>
        </p:nvSpPr>
        <p:spPr bwMode="auto">
          <a:xfrm>
            <a:off x="538558" y="1018254"/>
            <a:ext cx="8446445" cy="754561"/>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en-US" sz="2400" b="1" dirty="0" smtClean="0">
                <a:solidFill>
                  <a:srgbClr val="FFFF00"/>
                </a:solidFill>
                <a:latin typeface="Tahoma" pitchFamily="34" charset="0"/>
                <a:cs typeface="Tahoma" pitchFamily="34" charset="0"/>
              </a:rPr>
              <a:t>Who Publishes on CSR/Sustainability in Russia</a:t>
            </a:r>
            <a:r>
              <a:rPr lang="ru-RU" sz="2400" b="1" dirty="0" smtClean="0">
                <a:solidFill>
                  <a:srgbClr val="FFFF00"/>
                </a:solidFill>
                <a:latin typeface="Tahoma" pitchFamily="34" charset="0"/>
                <a:cs typeface="Tahoma" pitchFamily="34" charset="0"/>
              </a:rPr>
              <a:t> </a:t>
            </a:r>
            <a:r>
              <a:rPr lang="de-DE" sz="2400" b="1" dirty="0" smtClean="0">
                <a:solidFill>
                  <a:srgbClr val="FFFF00"/>
                </a:solidFill>
                <a:latin typeface="Tahoma" pitchFamily="34" charset="0"/>
                <a:cs typeface="Tahoma" pitchFamily="34" charset="0"/>
              </a:rPr>
              <a:t>in Quality Management Journals </a:t>
            </a:r>
            <a:r>
              <a:rPr lang="de-DE" sz="2400" b="1" dirty="0">
                <a:solidFill>
                  <a:srgbClr val="FFFF00"/>
                </a:solidFill>
                <a:latin typeface="Tahoma" pitchFamily="34" charset="0"/>
                <a:cs typeface="Tahoma" pitchFamily="34" charset="0"/>
              </a:rPr>
              <a:t>in </a:t>
            </a:r>
            <a:r>
              <a:rPr lang="de-DE" sz="2400" b="1" dirty="0" smtClean="0">
                <a:solidFill>
                  <a:srgbClr val="FFFF00"/>
                </a:solidFill>
                <a:latin typeface="Tahoma" pitchFamily="34" charset="0"/>
                <a:cs typeface="Tahoma" pitchFamily="34" charset="0"/>
              </a:rPr>
              <a:t>English</a:t>
            </a:r>
            <a:r>
              <a:rPr lang="en-US" sz="2400" b="1" dirty="0" smtClean="0">
                <a:solidFill>
                  <a:srgbClr val="FFFF00"/>
                </a:solidFill>
                <a:latin typeface="Tahoma" pitchFamily="34" charset="0"/>
                <a:cs typeface="Tahoma" pitchFamily="34" charset="0"/>
              </a:rPr>
              <a:t>?</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3" name="AutoShape 2" descr="Картинки по запросу Journal of Cleaner Production"/>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7738" y="3668652"/>
            <a:ext cx="2967062" cy="222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1560" y="5445224"/>
            <a:ext cx="7518405" cy="1077218"/>
          </a:xfrm>
          <a:prstGeom prst="rect">
            <a:avLst/>
          </a:prstGeom>
          <a:noFill/>
        </p:spPr>
        <p:txBody>
          <a:bodyPr wrap="none" rtlCol="0">
            <a:spAutoFit/>
          </a:bodyPr>
          <a:lstStyle/>
          <a:p>
            <a:r>
              <a:rPr lang="de-DE" sz="3200" dirty="0" smtClean="0">
                <a:solidFill>
                  <a:srgbClr val="C00000"/>
                </a:solidFill>
              </a:rPr>
              <a:t>Research GAP </a:t>
            </a:r>
            <a:r>
              <a:rPr lang="de-DE" sz="3200" dirty="0" err="1" smtClean="0">
                <a:solidFill>
                  <a:srgbClr val="C00000"/>
                </a:solidFill>
              </a:rPr>
              <a:t>for</a:t>
            </a:r>
            <a:r>
              <a:rPr lang="de-DE" sz="3200" dirty="0" smtClean="0">
                <a:solidFill>
                  <a:srgbClr val="C00000"/>
                </a:solidFill>
              </a:rPr>
              <a:t> </a:t>
            </a:r>
          </a:p>
          <a:p>
            <a:r>
              <a:rPr lang="de-DE" sz="3200" dirty="0" smtClean="0">
                <a:solidFill>
                  <a:srgbClr val="C00000"/>
                </a:solidFill>
              </a:rPr>
              <a:t>an </a:t>
            </a:r>
            <a:r>
              <a:rPr lang="de-DE" sz="3200" dirty="0" err="1" smtClean="0">
                <a:solidFill>
                  <a:srgbClr val="C00000"/>
                </a:solidFill>
              </a:rPr>
              <a:t>authentic</a:t>
            </a:r>
            <a:r>
              <a:rPr lang="de-DE" sz="3200" dirty="0" smtClean="0">
                <a:solidFill>
                  <a:srgbClr val="C00000"/>
                </a:solidFill>
              </a:rPr>
              <a:t> </a:t>
            </a:r>
            <a:r>
              <a:rPr lang="de-DE" sz="3200" dirty="0" err="1" smtClean="0">
                <a:solidFill>
                  <a:srgbClr val="C00000"/>
                </a:solidFill>
              </a:rPr>
              <a:t>voice</a:t>
            </a:r>
            <a:r>
              <a:rPr lang="de-DE" sz="3200" dirty="0" smtClean="0">
                <a:solidFill>
                  <a:srgbClr val="C00000"/>
                </a:solidFill>
              </a:rPr>
              <a:t> </a:t>
            </a:r>
            <a:r>
              <a:rPr lang="de-DE" sz="3200" dirty="0" err="1" smtClean="0">
                <a:solidFill>
                  <a:srgbClr val="C00000"/>
                </a:solidFill>
              </a:rPr>
              <a:t>of</a:t>
            </a:r>
            <a:r>
              <a:rPr lang="de-DE" sz="3200" dirty="0" smtClean="0">
                <a:solidFill>
                  <a:srgbClr val="C00000"/>
                </a:solidFill>
              </a:rPr>
              <a:t> </a:t>
            </a:r>
            <a:r>
              <a:rPr lang="de-DE" sz="3200" dirty="0" err="1" smtClean="0">
                <a:solidFill>
                  <a:srgbClr val="C00000"/>
                </a:solidFill>
              </a:rPr>
              <a:t>Russian</a:t>
            </a:r>
            <a:r>
              <a:rPr lang="de-DE" sz="3200" dirty="0" smtClean="0">
                <a:solidFill>
                  <a:srgbClr val="C00000"/>
                </a:solidFill>
              </a:rPr>
              <a:t> </a:t>
            </a:r>
            <a:r>
              <a:rPr lang="de-DE" sz="3200" dirty="0" err="1" smtClean="0">
                <a:solidFill>
                  <a:srgbClr val="C00000"/>
                </a:solidFill>
              </a:rPr>
              <a:t>scholars</a:t>
            </a:r>
            <a:r>
              <a:rPr lang="de-DE" sz="3200" dirty="0" smtClean="0">
                <a:solidFill>
                  <a:srgbClr val="C00000"/>
                </a:solidFill>
              </a:rPr>
              <a:t>!!!</a:t>
            </a:r>
            <a:endParaRPr lang="ru-RU" sz="3200" dirty="0">
              <a:solidFill>
                <a:srgbClr val="C00000"/>
              </a:solidFill>
            </a:endParaRPr>
          </a:p>
        </p:txBody>
      </p:sp>
      <p:sp>
        <p:nvSpPr>
          <p:cNvPr id="6" name="Down Arrow 5"/>
          <p:cNvSpPr/>
          <p:nvPr/>
        </p:nvSpPr>
        <p:spPr bwMode="auto">
          <a:xfrm>
            <a:off x="3779912" y="4972264"/>
            <a:ext cx="1728192" cy="688984"/>
          </a:xfrm>
          <a:prstGeom prst="downArrow">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smtClean="0">
              <a:ln>
                <a:noFill/>
              </a:ln>
              <a:solidFill>
                <a:schemeClr val="tx1"/>
              </a:solidFill>
              <a:effectLst/>
              <a:latin typeface="Arial" charset="0"/>
            </a:endParaRPr>
          </a:p>
        </p:txBody>
      </p:sp>
      <p:sp>
        <p:nvSpPr>
          <p:cNvPr id="15"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3505964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13</a:t>
            </a:fld>
            <a:endParaRPr lang="ru-RU" dirty="0">
              <a:solidFill>
                <a:srgbClr val="808080">
                  <a:lumMod val="75000"/>
                </a:srgbClr>
              </a:solidFill>
            </a:endParaRPr>
          </a:p>
        </p:txBody>
      </p:sp>
      <p:sp>
        <p:nvSpPr>
          <p:cNvPr id="19" name="Прямоугольник 18"/>
          <p:cNvSpPr>
            <a:spLocks noChangeArrowheads="1"/>
          </p:cNvSpPr>
          <p:nvPr/>
        </p:nvSpPr>
        <p:spPr bwMode="auto">
          <a:xfrm>
            <a:off x="538558" y="1018254"/>
            <a:ext cx="8446445" cy="538537"/>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en-US" sz="2400" b="1" dirty="0" smtClean="0">
                <a:solidFill>
                  <a:srgbClr val="FFFF00"/>
                </a:solidFill>
                <a:latin typeface="Tahoma" pitchFamily="34" charset="0"/>
                <a:cs typeface="Tahoma" pitchFamily="34" charset="0"/>
              </a:rPr>
              <a:t>Germans in Russia: a new study on CSR is coming</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3" name="AutoShape 2" descr="Картинки по запросу Journal of Cleaner Production"/>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3366" y="1684587"/>
            <a:ext cx="6408712" cy="4806534"/>
          </a:xfrm>
          <a:prstGeom prst="rect">
            <a:avLst/>
          </a:prstGeom>
        </p:spPr>
      </p:pic>
    </p:spTree>
    <p:extLst>
      <p:ext uri="{BB962C8B-B14F-4D97-AF65-F5344CB8AC3E}">
        <p14:creationId xmlns:p14="http://schemas.microsoft.com/office/powerpoint/2010/main" val="38727065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14</a:t>
            </a:fld>
            <a:endParaRPr lang="ru-RU" dirty="0">
              <a:solidFill>
                <a:srgbClr val="808080">
                  <a:lumMod val="75000"/>
                </a:srgbClr>
              </a:solidFill>
            </a:endParaRPr>
          </a:p>
        </p:txBody>
      </p:sp>
      <p:sp>
        <p:nvSpPr>
          <p:cNvPr id="19" name="Прямоугольник 18"/>
          <p:cNvSpPr>
            <a:spLocks noChangeArrowheads="1"/>
          </p:cNvSpPr>
          <p:nvPr/>
        </p:nvSpPr>
        <p:spPr bwMode="auto">
          <a:xfrm>
            <a:off x="538558" y="1018254"/>
            <a:ext cx="8446445" cy="538537"/>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en-US" sz="2400" b="1" dirty="0">
                <a:solidFill>
                  <a:srgbClr val="FFFF00"/>
                </a:solidFill>
                <a:latin typeface="Tahoma" pitchFamily="34" charset="0"/>
                <a:ea typeface="ＭＳ Ｐゴシック"/>
                <a:cs typeface="Tahoma" pitchFamily="34" charset="0"/>
              </a:rPr>
              <a:t>Management </a:t>
            </a:r>
            <a:r>
              <a:rPr lang="en-US" sz="2400" b="1" dirty="0" smtClean="0">
                <a:solidFill>
                  <a:srgbClr val="FFFF00"/>
                </a:solidFill>
                <a:latin typeface="Tahoma" pitchFamily="34" charset="0"/>
                <a:ea typeface="ＭＳ Ｐゴシック"/>
                <a:cs typeface="Tahoma" pitchFamily="34" charset="0"/>
              </a:rPr>
              <a:t>as a practice: </a:t>
            </a:r>
            <a:r>
              <a:rPr lang="en-US" sz="2400" b="1" dirty="0">
                <a:solidFill>
                  <a:srgbClr val="FFFF00"/>
                </a:solidFill>
                <a:latin typeface="Tahoma" pitchFamily="34" charset="0"/>
                <a:ea typeface="ＭＳ Ｐゴシック"/>
                <a:cs typeface="Tahoma" pitchFamily="34" charset="0"/>
              </a:rPr>
              <a:t>science + craft + art </a:t>
            </a: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3" name="AutoShape 2" descr="Картинки по запросу Journal of Cleaner Production"/>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
        <p:nvSpPr>
          <p:cNvPr id="14" name="TextBox 13"/>
          <p:cNvSpPr txBox="1"/>
          <p:nvPr/>
        </p:nvSpPr>
        <p:spPr>
          <a:xfrm>
            <a:off x="3359404" y="2325677"/>
            <a:ext cx="3724096" cy="2862322"/>
          </a:xfrm>
          <a:prstGeom prst="rect">
            <a:avLst/>
          </a:prstGeom>
          <a:noFill/>
        </p:spPr>
        <p:txBody>
          <a:bodyPr wrap="none" rtlCol="0">
            <a:spAutoFit/>
          </a:bodyPr>
          <a:lstStyle/>
          <a:p>
            <a:pPr defTabSz="457200" fontAlgn="base">
              <a:spcBef>
                <a:spcPct val="0"/>
              </a:spcBef>
              <a:spcAft>
                <a:spcPct val="0"/>
              </a:spcAft>
            </a:pPr>
            <a:r>
              <a:rPr lang="de-DE" b="1" dirty="0" smtClean="0">
                <a:solidFill>
                  <a:srgbClr val="000000"/>
                </a:solidFill>
                <a:ea typeface="ＭＳ Ｐゴシック"/>
              </a:rPr>
              <a:t>M</a:t>
            </a:r>
            <a:r>
              <a:rPr lang="x-none" b="1" smtClean="0">
                <a:solidFill>
                  <a:srgbClr val="000000"/>
                </a:solidFill>
                <a:ea typeface="ＭＳ Ｐゴシック"/>
              </a:rPr>
              <a:t>anagement </a:t>
            </a:r>
            <a:r>
              <a:rPr lang="x-none" smtClean="0">
                <a:solidFill>
                  <a:srgbClr val="000000"/>
                </a:solidFill>
                <a:ea typeface="ＭＳ Ｐゴシック"/>
              </a:rPr>
              <a:t>is </a:t>
            </a:r>
            <a:r>
              <a:rPr lang="x-none">
                <a:solidFill>
                  <a:srgbClr val="000000"/>
                </a:solidFill>
                <a:ea typeface="ＭＳ Ｐゴシック"/>
              </a:rPr>
              <a:t>a </a:t>
            </a:r>
            <a:r>
              <a:rPr lang="en-US" b="1" dirty="0" smtClean="0">
                <a:solidFill>
                  <a:srgbClr val="000000"/>
                </a:solidFill>
                <a:ea typeface="ＭＳ Ｐゴシック"/>
              </a:rPr>
              <a:t>practice</a:t>
            </a:r>
            <a:r>
              <a:rPr lang="en-US" dirty="0" smtClean="0">
                <a:solidFill>
                  <a:srgbClr val="000000"/>
                </a:solidFill>
                <a:ea typeface="ＭＳ Ｐゴシック"/>
              </a:rPr>
              <a:t> where</a:t>
            </a:r>
          </a:p>
          <a:p>
            <a:pPr defTabSz="457200" fontAlgn="base">
              <a:spcBef>
                <a:spcPct val="0"/>
              </a:spcBef>
              <a:spcAft>
                <a:spcPct val="0"/>
              </a:spcAft>
            </a:pPr>
            <a:endParaRPr lang="de-DE" dirty="0" smtClean="0">
              <a:solidFill>
                <a:srgbClr val="000000"/>
              </a:solidFill>
              <a:ea typeface="ＭＳ Ｐゴシック"/>
            </a:endParaRPr>
          </a:p>
          <a:p>
            <a:pPr defTabSz="457200" fontAlgn="base">
              <a:spcBef>
                <a:spcPct val="0"/>
              </a:spcBef>
              <a:spcAft>
                <a:spcPct val="0"/>
              </a:spcAft>
            </a:pPr>
            <a:r>
              <a:rPr lang="x-none" b="1" smtClean="0">
                <a:solidFill>
                  <a:srgbClr val="000000"/>
                </a:solidFill>
                <a:ea typeface="ＭＳ Ｐゴシック"/>
              </a:rPr>
              <a:t>science</a:t>
            </a:r>
            <a:r>
              <a:rPr lang="x-none" smtClean="0">
                <a:solidFill>
                  <a:srgbClr val="000000"/>
                </a:solidFill>
                <a:ea typeface="ＭＳ Ｐゴシック"/>
              </a:rPr>
              <a:t> </a:t>
            </a:r>
            <a:r>
              <a:rPr lang="x-none">
                <a:solidFill>
                  <a:srgbClr val="000000"/>
                </a:solidFill>
                <a:ea typeface="ＭＳ Ｐゴシック"/>
              </a:rPr>
              <a:t>(analysis), </a:t>
            </a:r>
            <a:endParaRPr lang="de-DE" dirty="0" smtClean="0">
              <a:solidFill>
                <a:srgbClr val="000000"/>
              </a:solidFill>
              <a:ea typeface="ＭＳ Ｐゴシック"/>
            </a:endParaRPr>
          </a:p>
          <a:p>
            <a:pPr defTabSz="457200" fontAlgn="base">
              <a:spcBef>
                <a:spcPct val="0"/>
              </a:spcBef>
              <a:spcAft>
                <a:spcPct val="0"/>
              </a:spcAft>
            </a:pPr>
            <a:endParaRPr lang="de-DE" b="1" dirty="0" smtClean="0">
              <a:solidFill>
                <a:srgbClr val="000000"/>
              </a:solidFill>
              <a:ea typeface="ＭＳ Ｐゴシック"/>
            </a:endParaRPr>
          </a:p>
          <a:p>
            <a:pPr defTabSz="457200" fontAlgn="base">
              <a:spcBef>
                <a:spcPct val="0"/>
              </a:spcBef>
              <a:spcAft>
                <a:spcPct val="0"/>
              </a:spcAft>
            </a:pPr>
            <a:r>
              <a:rPr lang="x-none" b="1" smtClean="0">
                <a:solidFill>
                  <a:srgbClr val="000000"/>
                </a:solidFill>
                <a:ea typeface="ＭＳ Ｐゴシック"/>
              </a:rPr>
              <a:t>craft</a:t>
            </a:r>
            <a:r>
              <a:rPr lang="x-none" smtClean="0">
                <a:solidFill>
                  <a:srgbClr val="000000"/>
                </a:solidFill>
                <a:ea typeface="ＭＳ Ｐゴシック"/>
              </a:rPr>
              <a:t> </a:t>
            </a:r>
            <a:r>
              <a:rPr lang="x-none">
                <a:solidFill>
                  <a:srgbClr val="000000"/>
                </a:solidFill>
                <a:ea typeface="ＭＳ Ｐゴシック"/>
              </a:rPr>
              <a:t>(experience) </a:t>
            </a:r>
            <a:endParaRPr lang="de-DE" dirty="0" smtClean="0">
              <a:solidFill>
                <a:srgbClr val="000000"/>
              </a:solidFill>
              <a:ea typeface="ＭＳ Ｐゴシック"/>
            </a:endParaRPr>
          </a:p>
          <a:p>
            <a:pPr defTabSz="457200" fontAlgn="base">
              <a:spcBef>
                <a:spcPct val="0"/>
              </a:spcBef>
              <a:spcAft>
                <a:spcPct val="0"/>
              </a:spcAft>
            </a:pPr>
            <a:endParaRPr lang="de-DE" dirty="0">
              <a:solidFill>
                <a:srgbClr val="000000"/>
              </a:solidFill>
              <a:ea typeface="ＭＳ Ｐゴシック"/>
            </a:endParaRPr>
          </a:p>
          <a:p>
            <a:pPr defTabSz="457200" fontAlgn="base">
              <a:spcBef>
                <a:spcPct val="0"/>
              </a:spcBef>
              <a:spcAft>
                <a:spcPct val="0"/>
              </a:spcAft>
            </a:pPr>
            <a:r>
              <a:rPr lang="x-none" smtClean="0">
                <a:solidFill>
                  <a:srgbClr val="000000"/>
                </a:solidFill>
                <a:ea typeface="ＭＳ Ｐゴシック"/>
              </a:rPr>
              <a:t>and </a:t>
            </a:r>
            <a:r>
              <a:rPr lang="x-none" b="1" smtClean="0">
                <a:solidFill>
                  <a:srgbClr val="000000"/>
                </a:solidFill>
                <a:ea typeface="ＭＳ Ｐゴシック"/>
              </a:rPr>
              <a:t>art</a:t>
            </a:r>
            <a:r>
              <a:rPr lang="x-none" smtClean="0">
                <a:solidFill>
                  <a:srgbClr val="000000"/>
                </a:solidFill>
                <a:ea typeface="ＭＳ Ｐゴシック"/>
              </a:rPr>
              <a:t> (imagination)</a:t>
            </a:r>
            <a:r>
              <a:rPr lang="de-DE" dirty="0" smtClean="0">
                <a:solidFill>
                  <a:srgbClr val="000000"/>
                </a:solidFill>
                <a:ea typeface="ＭＳ Ｐゴシック"/>
              </a:rPr>
              <a:t> </a:t>
            </a:r>
          </a:p>
          <a:p>
            <a:pPr defTabSz="457200" fontAlgn="base">
              <a:spcBef>
                <a:spcPct val="0"/>
              </a:spcBef>
              <a:spcAft>
                <a:spcPct val="0"/>
              </a:spcAft>
            </a:pPr>
            <a:endParaRPr lang="de-DE" dirty="0" smtClean="0">
              <a:solidFill>
                <a:srgbClr val="000000"/>
              </a:solidFill>
              <a:ea typeface="ＭＳ Ｐゴシック"/>
            </a:endParaRPr>
          </a:p>
          <a:p>
            <a:pPr defTabSz="457200" fontAlgn="base">
              <a:spcBef>
                <a:spcPct val="0"/>
              </a:spcBef>
              <a:spcAft>
                <a:spcPct val="0"/>
              </a:spcAft>
            </a:pPr>
            <a:r>
              <a:rPr lang="en-US" dirty="0" smtClean="0">
                <a:solidFill>
                  <a:srgbClr val="000000"/>
                </a:solidFill>
                <a:ea typeface="ＭＳ Ｐゴシック"/>
              </a:rPr>
              <a:t>meet</a:t>
            </a:r>
            <a:r>
              <a:rPr lang="de-DE" dirty="0" smtClean="0">
                <a:solidFill>
                  <a:srgbClr val="000000"/>
                </a:solidFill>
                <a:ea typeface="ＭＳ Ｐゴシック"/>
              </a:rPr>
              <a:t>.</a:t>
            </a:r>
            <a:endParaRPr lang="ru-RU" dirty="0">
              <a:solidFill>
                <a:srgbClr val="000000"/>
              </a:solidFill>
              <a:ea typeface="ＭＳ Ｐゴシック"/>
            </a:endParaRPr>
          </a:p>
          <a:p>
            <a:pPr defTabSz="457200" fontAlgn="base">
              <a:spcBef>
                <a:spcPct val="0"/>
              </a:spcBef>
              <a:spcAft>
                <a:spcPct val="0"/>
              </a:spcAft>
            </a:pPr>
            <a:endParaRPr lang="ru-RU" dirty="0">
              <a:solidFill>
                <a:srgbClr val="000000"/>
              </a:solidFill>
              <a:ea typeface="ＭＳ Ｐゴシック"/>
            </a:endParaRPr>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583" y="1863774"/>
            <a:ext cx="2218920"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8413" y="3630661"/>
            <a:ext cx="1876425"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554629" y="6235039"/>
            <a:ext cx="9315450" cy="276999"/>
          </a:xfrm>
          <a:prstGeom prst="rect">
            <a:avLst/>
          </a:prstGeom>
        </p:spPr>
        <p:txBody>
          <a:bodyPr wrap="square">
            <a:spAutoFit/>
          </a:bodyPr>
          <a:lstStyle/>
          <a:p>
            <a:r>
              <a:rPr lang="en-US" sz="1100" kern="0" dirty="0" smtClean="0">
                <a:solidFill>
                  <a:prstClr val="black"/>
                </a:solidFill>
                <a:ea typeface="ＭＳ Ｐゴシック"/>
                <a:cs typeface="Arial" panose="020B0604020202020204" pitchFamily="34" charset="0"/>
              </a:rPr>
              <a:t>Source: </a:t>
            </a:r>
            <a:r>
              <a:rPr lang="de-DE" sz="1100" kern="0" dirty="0" smtClean="0">
                <a:solidFill>
                  <a:prstClr val="black"/>
                </a:solidFill>
                <a:ea typeface="ＭＳ Ｐゴシック"/>
                <a:cs typeface="Arial" panose="020B0604020202020204" pitchFamily="34" charset="0"/>
              </a:rPr>
              <a:t> </a:t>
            </a:r>
            <a:r>
              <a:rPr lang="de-DE" sz="1200" dirty="0" err="1">
                <a:solidFill>
                  <a:prstClr val="black"/>
                </a:solidFill>
                <a:latin typeface="Calibri"/>
                <a:ea typeface="ＭＳ Ｐゴシック"/>
              </a:rPr>
              <a:t>Mintzberg</a:t>
            </a:r>
            <a:r>
              <a:rPr lang="de-DE" sz="1200" dirty="0">
                <a:solidFill>
                  <a:prstClr val="black"/>
                </a:solidFill>
                <a:latin typeface="Calibri"/>
                <a:ea typeface="ＭＳ Ｐゴシック"/>
              </a:rPr>
              <a:t>, H. (2009). </a:t>
            </a:r>
            <a:r>
              <a:rPr lang="de-DE" sz="1200" i="1" dirty="0">
                <a:solidFill>
                  <a:prstClr val="black"/>
                </a:solidFill>
                <a:latin typeface="Calibri"/>
                <a:ea typeface="ＭＳ Ｐゴシック"/>
              </a:rPr>
              <a:t>Managing</a:t>
            </a:r>
            <a:r>
              <a:rPr lang="de-DE" sz="1200" dirty="0">
                <a:solidFill>
                  <a:prstClr val="black"/>
                </a:solidFill>
                <a:latin typeface="Calibri"/>
                <a:ea typeface="ＭＳ Ｐゴシック"/>
              </a:rPr>
              <a:t>. San </a:t>
            </a:r>
            <a:r>
              <a:rPr lang="de-DE" sz="1200" dirty="0" err="1">
                <a:solidFill>
                  <a:prstClr val="black"/>
                </a:solidFill>
                <a:latin typeface="Calibri"/>
                <a:ea typeface="ＭＳ Ｐゴシック"/>
              </a:rPr>
              <a:t>Franscisco</a:t>
            </a:r>
            <a:r>
              <a:rPr lang="de-DE" sz="1200" dirty="0">
                <a:solidFill>
                  <a:prstClr val="black"/>
                </a:solidFill>
                <a:latin typeface="Calibri"/>
                <a:ea typeface="ＭＳ Ｐゴシック"/>
              </a:rPr>
              <a:t>, CA: </a:t>
            </a:r>
            <a:r>
              <a:rPr lang="de-DE" sz="1200" dirty="0" err="1">
                <a:solidFill>
                  <a:prstClr val="black"/>
                </a:solidFill>
                <a:latin typeface="Calibri"/>
                <a:ea typeface="ＭＳ Ｐゴシック"/>
              </a:rPr>
              <a:t>Berrett</a:t>
            </a:r>
            <a:r>
              <a:rPr lang="de-DE" sz="1200" dirty="0">
                <a:solidFill>
                  <a:prstClr val="black"/>
                </a:solidFill>
                <a:latin typeface="Calibri"/>
                <a:ea typeface="ＭＳ Ｐゴシック"/>
              </a:rPr>
              <a:t>-Koehler Publishers.</a:t>
            </a:r>
            <a:endParaRPr lang="ru-RU" sz="1200" dirty="0">
              <a:solidFill>
                <a:prstClr val="black"/>
              </a:solidFill>
              <a:latin typeface="Calibri"/>
              <a:ea typeface="ＭＳ Ｐゴシック"/>
            </a:endParaRPr>
          </a:p>
        </p:txBody>
      </p:sp>
    </p:spTree>
    <p:extLst>
      <p:ext uri="{BB962C8B-B14F-4D97-AF65-F5344CB8AC3E}">
        <p14:creationId xmlns:p14="http://schemas.microsoft.com/office/powerpoint/2010/main" val="2330181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3"/>
          <p:cNvSpPr txBox="1">
            <a:spLocks noChangeArrowheads="1"/>
          </p:cNvSpPr>
          <p:nvPr/>
        </p:nvSpPr>
        <p:spPr bwMode="auto">
          <a:xfrm>
            <a:off x="332724" y="3094723"/>
            <a:ext cx="8157617" cy="769441"/>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US" sz="4400" b="1" dirty="0" smtClean="0">
                <a:solidFill>
                  <a:srgbClr val="92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HOW?</a:t>
            </a:r>
            <a:endParaRPr lang="ru-RU" sz="4400" b="1" dirty="0">
              <a:solidFill>
                <a:srgbClr val="92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 name="Text Box 23"/>
          <p:cNvSpPr txBox="1">
            <a:spLocks noChangeArrowheads="1"/>
          </p:cNvSpPr>
          <p:nvPr/>
        </p:nvSpPr>
        <p:spPr bwMode="auto">
          <a:xfrm>
            <a:off x="476002" y="6021021"/>
            <a:ext cx="7456563" cy="605294"/>
          </a:xfrm>
          <a:prstGeom prst="rect">
            <a:avLst/>
          </a:prstGeom>
          <a:noFill/>
          <a:ln w="9525">
            <a:noFill/>
            <a:miter lim="800000"/>
            <a:headEnd/>
            <a:tailEnd/>
          </a:ln>
          <a:effectLst/>
        </p:spPr>
        <p:txBody>
          <a:bodyPr wrap="square">
            <a:spAutoFit/>
          </a:bodyPr>
          <a:lstStyle/>
          <a:p>
            <a:pPr marL="26988" algn="ctr" fontAlgn="base">
              <a:lnSpc>
                <a:spcPts val="2000"/>
              </a:lnSpc>
              <a:spcBef>
                <a:spcPct val="0"/>
              </a:spcBef>
              <a:spcAft>
                <a:spcPct val="0"/>
              </a:spcAft>
            </a:pPr>
            <a:r>
              <a:rPr lang="en-US"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Dr. Ekaterina Ivanova  </a:t>
            </a:r>
          </a:p>
          <a:p>
            <a:pPr marL="26988" algn="ctr" fontAlgn="base">
              <a:lnSpc>
                <a:spcPts val="2000"/>
              </a:lnSpc>
              <a:spcBef>
                <a:spcPct val="0"/>
              </a:spcBef>
              <a:spcAft>
                <a:spcPct val="0"/>
              </a:spcAft>
            </a:pPr>
            <a:r>
              <a:rPr lang="en-US"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20 August 2018, Vienna </a:t>
            </a:r>
            <a:r>
              <a:rPr lang="ru-RU"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 </a:t>
            </a:r>
            <a:endParaRPr lang="ru-RU" sz="2400" b="1" dirty="0">
              <a:solidFill>
                <a:srgbClr val="922223"/>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descr="D:\!_WORK\0_RANHiGS\PREZA_RAZDATKA\kollaj_lenta_color.jpg"/>
          <p:cNvPicPr>
            <a:picLocks noChangeAspect="1" noChangeArrowheads="1"/>
          </p:cNvPicPr>
          <p:nvPr/>
        </p:nvPicPr>
        <p:blipFill>
          <a:blip r:embed="rId3" cstate="print"/>
          <a:srcRect/>
          <a:stretch>
            <a:fillRect/>
          </a:stretch>
        </p:blipFill>
        <p:spPr bwMode="auto">
          <a:xfrm>
            <a:off x="1468345" y="1268760"/>
            <a:ext cx="6464301" cy="724900"/>
          </a:xfrm>
          <a:prstGeom prst="rect">
            <a:avLst/>
          </a:prstGeom>
          <a:noFill/>
        </p:spPr>
      </p:pic>
      <p:pic>
        <p:nvPicPr>
          <p:cNvPr id="13"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257" y="219290"/>
            <a:ext cx="2540005" cy="774702"/>
          </a:xfrm>
          <a:prstGeom prst="rect">
            <a:avLst/>
          </a:prstGeom>
        </p:spPr>
      </p:pic>
      <p:pic>
        <p:nvPicPr>
          <p:cNvPr id="14" name="Grafik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7862" y="116632"/>
            <a:ext cx="3056138" cy="877360"/>
          </a:xfrm>
          <a:prstGeom prst="rect">
            <a:avLst/>
          </a:prstGeom>
        </p:spPr>
      </p:pic>
      <p:pic>
        <p:nvPicPr>
          <p:cNvPr id="15" name="Picture 6" descr="Z:\ОБЩАЯ\логотипы\EPAS 2009.jpg"/>
          <p:cNvPicPr>
            <a:picLocks noChangeAspect="1" noChangeArrowheads="1"/>
          </p:cNvPicPr>
          <p:nvPr/>
        </p:nvPicPr>
        <p:blipFill>
          <a:blip r:embed="rId6"/>
          <a:srcRect/>
          <a:stretch>
            <a:fillRect/>
          </a:stretch>
        </p:blipFill>
        <p:spPr bwMode="auto">
          <a:xfrm>
            <a:off x="8036371" y="4509120"/>
            <a:ext cx="1000125" cy="620712"/>
          </a:xfrm>
          <a:prstGeom prst="rect">
            <a:avLst/>
          </a:prstGeom>
          <a:noFill/>
          <a:ln w="9525">
            <a:noFill/>
            <a:miter lim="800000"/>
            <a:headEnd/>
            <a:tailEnd/>
          </a:ln>
        </p:spPr>
      </p:pic>
      <p:pic>
        <p:nvPicPr>
          <p:cNvPr id="16" name="Рисунок 15"/>
          <p:cNvPicPr/>
          <p:nvPr/>
        </p:nvPicPr>
        <p:blipFill>
          <a:blip r:embed="rId7">
            <a:extLst>
              <a:ext uri="{28A0092B-C50C-407E-A947-70E740481C1C}">
                <a14:useLocalDpi xmlns:a14="http://schemas.microsoft.com/office/drawing/2010/main" val="0"/>
              </a:ext>
            </a:extLst>
          </a:blip>
          <a:stretch>
            <a:fillRect/>
          </a:stretch>
        </p:blipFill>
        <p:spPr>
          <a:xfrm>
            <a:off x="8245921" y="6237312"/>
            <a:ext cx="790575" cy="382270"/>
          </a:xfrm>
          <a:prstGeom prst="rect">
            <a:avLst/>
          </a:prstGeom>
        </p:spPr>
      </p:pic>
      <p:pic>
        <p:nvPicPr>
          <p:cNvPr id="17" name="Рисунок 16"/>
          <p:cNvPicPr/>
          <p:nvPr/>
        </p:nvPicPr>
        <p:blipFill>
          <a:blip r:embed="rId8">
            <a:extLst>
              <a:ext uri="{28A0092B-C50C-407E-A947-70E740481C1C}">
                <a14:useLocalDpi xmlns:a14="http://schemas.microsoft.com/office/drawing/2010/main" val="0"/>
              </a:ext>
            </a:extLst>
          </a:blip>
          <a:stretch>
            <a:fillRect/>
          </a:stretch>
        </p:blipFill>
        <p:spPr>
          <a:xfrm>
            <a:off x="8317929" y="5793691"/>
            <a:ext cx="618490" cy="418465"/>
          </a:xfrm>
          <a:prstGeom prst="rect">
            <a:avLst/>
          </a:prstGeom>
        </p:spPr>
      </p:pic>
      <p:pic>
        <p:nvPicPr>
          <p:cNvPr id="1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45756" y="5202171"/>
            <a:ext cx="1744347" cy="45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915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2"/>
          <p:cNvSpPr>
            <a:spLocks noChangeArrowheads="1"/>
          </p:cNvSpPr>
          <p:nvPr/>
        </p:nvSpPr>
        <p:spPr bwMode="auto">
          <a:xfrm>
            <a:off x="1" y="463138"/>
            <a:ext cx="581890"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latin typeface="Arial" charset="0"/>
            </a:endParaRPr>
          </a:p>
        </p:txBody>
      </p:sp>
      <p:sp>
        <p:nvSpPr>
          <p:cNvPr id="13" name="Inhaltsplatzhalter 7"/>
          <p:cNvSpPr txBox="1">
            <a:spLocks/>
          </p:cNvSpPr>
          <p:nvPr/>
        </p:nvSpPr>
        <p:spPr bwMode="auto">
          <a:xfrm>
            <a:off x="742949" y="1981200"/>
            <a:ext cx="7892777"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1800">
                <a:solidFill>
                  <a:schemeClr val="tx1"/>
                </a:solidFill>
                <a:latin typeface="+mn-lt"/>
              </a:defRPr>
            </a:lvl4pPr>
            <a:lvl5pPr marL="2057400" indent="-228600" algn="l" rtl="0" fontAlgn="base">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285750" lvl="0" indent="-285750">
              <a:buFont typeface="Arial" panose="020B0604020202020204" pitchFamily="34" charset="0"/>
              <a:buChar char="•"/>
            </a:pPr>
            <a:r>
              <a:rPr lang="en-US" sz="2400" b="1" kern="0" dirty="0" smtClean="0">
                <a:solidFill>
                  <a:srgbClr val="C00000"/>
                </a:solidFill>
                <a:latin typeface="Arial"/>
              </a:rPr>
              <a:t>Discipline &amp; attendance</a:t>
            </a:r>
            <a:r>
              <a:rPr lang="en-US" sz="2400" kern="0" dirty="0" smtClean="0">
                <a:solidFill>
                  <a:srgbClr val="000000"/>
                </a:solidFill>
                <a:latin typeface="Arial"/>
              </a:rPr>
              <a:t>: low &amp; </a:t>
            </a:r>
            <a:r>
              <a:rPr lang="en-US" sz="2400" kern="0" dirty="0">
                <a:solidFill>
                  <a:srgbClr val="000000"/>
                </a:solidFill>
                <a:latin typeface="Arial"/>
              </a:rPr>
              <a:t>late </a:t>
            </a:r>
            <a:r>
              <a:rPr lang="en-US" sz="2400" kern="0" dirty="0" smtClean="0">
                <a:solidFill>
                  <a:srgbClr val="000000"/>
                </a:solidFill>
                <a:latin typeface="Arial"/>
              </a:rPr>
              <a:t>students  </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lang="en-US" sz="2400" kern="0" dirty="0" smtClean="0">
              <a:solidFill>
                <a:srgbClr val="000000"/>
              </a:solidFill>
              <a:latin typeface="Arial"/>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0" cap="none" spc="0" normalizeH="0" baseline="0" noProof="0" dirty="0" smtClean="0">
                <a:ln>
                  <a:noFill/>
                </a:ln>
                <a:solidFill>
                  <a:srgbClr val="C00000"/>
                </a:solidFill>
                <a:effectLst/>
                <a:uLnTx/>
                <a:uFillTx/>
                <a:latin typeface="Arial"/>
                <a:ea typeface="+mn-ea"/>
                <a:cs typeface="+mn-cs"/>
              </a:rPr>
              <a:t>Home readings</a:t>
            </a:r>
            <a:r>
              <a:rPr kumimoji="0" lang="en-US" sz="2400" b="0" i="0" u="none" strike="noStrike" kern="0" cap="none" spc="0" normalizeH="0" baseline="0" noProof="0" dirty="0" smtClean="0">
                <a:ln>
                  <a:noFill/>
                </a:ln>
                <a:solidFill>
                  <a:srgbClr val="000000"/>
                </a:solidFill>
                <a:effectLst/>
                <a:uLnTx/>
                <a:uFillTx/>
                <a:latin typeface="Arial"/>
                <a:ea typeface="+mn-ea"/>
                <a:cs typeface="+mn-cs"/>
              </a:rPr>
              <a:t>:</a:t>
            </a:r>
            <a:r>
              <a:rPr kumimoji="0" lang="en-US" sz="2400" b="0" i="0" u="none" strike="noStrike" kern="0" cap="none" spc="0" normalizeH="0" noProof="0" dirty="0" smtClean="0">
                <a:ln>
                  <a:noFill/>
                </a:ln>
                <a:solidFill>
                  <a:srgbClr val="000000"/>
                </a:solidFill>
                <a:effectLst/>
                <a:uLnTx/>
                <a:uFillTx/>
                <a:latin typeface="Arial"/>
                <a:ea typeface="+mn-ea"/>
                <a:cs typeface="+mn-cs"/>
              </a:rPr>
              <a:t> </a:t>
            </a:r>
            <a:r>
              <a:rPr lang="en-US" sz="2400" kern="0" dirty="0" smtClean="0">
                <a:solidFill>
                  <a:srgbClr val="000000"/>
                </a:solidFill>
                <a:latin typeface="Arial"/>
              </a:rPr>
              <a:t>only the most diligent do</a:t>
            </a:r>
            <a:endParaRPr kumimoji="0" lang="en-US" sz="2400" b="0" i="0" u="none" strike="noStrike" kern="0" cap="none" spc="0" normalizeH="0" baseline="0" noProof="0" dirty="0" smtClean="0">
              <a:ln>
                <a:noFill/>
              </a:ln>
              <a:solidFill>
                <a:srgbClr val="000000"/>
              </a:solidFill>
              <a:effectLst/>
              <a:uLnTx/>
              <a:uFillTx/>
              <a:latin typeface="Arial"/>
              <a:ea typeface="+mn-ea"/>
              <a:cs typeface="+mn-cs"/>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lang="en-US" sz="2400" kern="0" dirty="0">
              <a:solidFill>
                <a:srgbClr val="000000"/>
              </a:solidFill>
              <a:latin typeface="Arial"/>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b="1" kern="0" dirty="0">
                <a:solidFill>
                  <a:srgbClr val="C00000"/>
                </a:solidFill>
                <a:latin typeface="Arial"/>
              </a:rPr>
              <a:t>Group projects</a:t>
            </a:r>
            <a:r>
              <a:rPr kumimoji="0" lang="en-US" sz="2400" b="0" i="0" u="none" strike="noStrike" kern="0" cap="none" spc="0" normalizeH="0" noProof="0" dirty="0" smtClean="0">
                <a:ln>
                  <a:noFill/>
                </a:ln>
                <a:solidFill>
                  <a:srgbClr val="000000"/>
                </a:solidFill>
                <a:effectLst/>
                <a:uLnTx/>
                <a:uFillTx/>
                <a:latin typeface="Arial"/>
                <a:ea typeface="+mn-ea"/>
                <a:cs typeface="+mn-cs"/>
              </a:rPr>
              <a:t>: little experience</a:t>
            </a:r>
            <a:r>
              <a:rPr kumimoji="0" lang="ru-RU" sz="2400" b="0" i="0" u="none" strike="noStrike" kern="0" cap="none" spc="0" normalizeH="0" noProof="0" dirty="0" smtClean="0">
                <a:ln>
                  <a:noFill/>
                </a:ln>
                <a:solidFill>
                  <a:srgbClr val="000000"/>
                </a:solidFill>
                <a:effectLst/>
                <a:uLnTx/>
                <a:uFillTx/>
                <a:latin typeface="Arial"/>
                <a:ea typeface="+mn-ea"/>
                <a:cs typeface="+mn-cs"/>
              </a:rPr>
              <a:t> </a:t>
            </a:r>
            <a:r>
              <a:rPr kumimoji="0" lang="de-DE" sz="2400" b="0" i="0" u="none" strike="noStrike" kern="0" cap="none" spc="0" normalizeH="0" noProof="0" dirty="0" smtClean="0">
                <a:ln>
                  <a:noFill/>
                </a:ln>
                <a:solidFill>
                  <a:srgbClr val="000000"/>
                </a:solidFill>
                <a:effectLst/>
                <a:uLnTx/>
                <a:uFillTx/>
                <a:latin typeface="Arial"/>
                <a:ea typeface="+mn-ea"/>
                <a:cs typeface="+mn-cs"/>
              </a:rPr>
              <a:t>&amp; </a:t>
            </a:r>
            <a:r>
              <a:rPr kumimoji="0" lang="de-DE" sz="2400" b="0" i="0" u="none" strike="noStrike" kern="0" cap="none" spc="0" normalizeH="0" noProof="0" dirty="0" err="1" smtClean="0">
                <a:ln>
                  <a:noFill/>
                </a:ln>
                <a:solidFill>
                  <a:srgbClr val="000000"/>
                </a:solidFill>
                <a:effectLst/>
                <a:uLnTx/>
                <a:uFillTx/>
                <a:latin typeface="Arial"/>
                <a:ea typeface="+mn-ea"/>
                <a:cs typeface="+mn-cs"/>
              </a:rPr>
              <a:t>free</a:t>
            </a:r>
            <a:r>
              <a:rPr kumimoji="0" lang="de-DE" sz="2400" b="0" i="0" u="none" strike="noStrike" kern="0" cap="none" spc="0" normalizeH="0" noProof="0" dirty="0" smtClean="0">
                <a:ln>
                  <a:noFill/>
                </a:ln>
                <a:solidFill>
                  <a:srgbClr val="000000"/>
                </a:solidFill>
                <a:effectLst/>
                <a:uLnTx/>
                <a:uFillTx/>
                <a:latin typeface="Arial"/>
                <a:ea typeface="+mn-ea"/>
                <a:cs typeface="+mn-cs"/>
              </a:rPr>
              <a:t> </a:t>
            </a:r>
            <a:r>
              <a:rPr kumimoji="0" lang="de-DE" sz="2400" b="0" i="0" u="none" strike="noStrike" kern="0" cap="none" spc="0" normalizeH="0" noProof="0" dirty="0" err="1" smtClean="0">
                <a:ln>
                  <a:noFill/>
                </a:ln>
                <a:solidFill>
                  <a:srgbClr val="000000"/>
                </a:solidFill>
                <a:effectLst/>
                <a:uLnTx/>
                <a:uFillTx/>
                <a:latin typeface="Arial"/>
                <a:ea typeface="+mn-ea"/>
                <a:cs typeface="+mn-cs"/>
              </a:rPr>
              <a:t>riders</a:t>
            </a:r>
            <a:r>
              <a:rPr kumimoji="0" lang="de-DE" sz="2400" b="0" i="0" u="none" strike="noStrike" kern="0" cap="none" spc="0" normalizeH="0" noProof="0" dirty="0" smtClean="0">
                <a:ln>
                  <a:noFill/>
                </a:ln>
                <a:solidFill>
                  <a:srgbClr val="000000"/>
                </a:solidFill>
                <a:effectLst/>
                <a:uLnTx/>
                <a:uFillTx/>
                <a:latin typeface="Arial"/>
                <a:ea typeface="+mn-ea"/>
                <a:cs typeface="+mn-cs"/>
              </a:rPr>
              <a:t> </a:t>
            </a:r>
            <a:endParaRPr kumimoji="0" lang="en-US" sz="2400" b="0" i="0" u="none" strike="noStrike" kern="0" cap="none" spc="0" normalizeH="0" noProof="0" dirty="0" smtClean="0">
              <a:ln>
                <a:noFill/>
              </a:ln>
              <a:solidFill>
                <a:srgbClr val="000000"/>
              </a:solidFill>
              <a:effectLst/>
              <a:uLnTx/>
              <a:uFillTx/>
              <a:latin typeface="Arial"/>
              <a:ea typeface="+mn-ea"/>
              <a:cs typeface="+mn-cs"/>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lang="en-US" sz="2400" kern="0" baseline="0" dirty="0">
              <a:solidFill>
                <a:srgbClr val="000000"/>
              </a:solidFill>
              <a:latin typeface="Arial"/>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0" cap="none" spc="0" normalizeH="0" noProof="0" dirty="0" smtClean="0">
                <a:ln>
                  <a:noFill/>
                </a:ln>
                <a:solidFill>
                  <a:srgbClr val="C00000"/>
                </a:solidFill>
                <a:effectLst/>
                <a:uLnTx/>
                <a:uFillTx/>
                <a:latin typeface="Arial"/>
                <a:ea typeface="+mn-ea"/>
                <a:cs typeface="+mn-cs"/>
              </a:rPr>
              <a:t>Communication</a:t>
            </a:r>
            <a:r>
              <a:rPr kumimoji="0" lang="en-US" sz="2400" b="0" i="0" u="none" strike="noStrike" kern="0" cap="none" spc="0" normalizeH="0" noProof="0" dirty="0" smtClean="0">
                <a:ln>
                  <a:noFill/>
                </a:ln>
                <a:solidFill>
                  <a:srgbClr val="000000"/>
                </a:solidFill>
                <a:effectLst/>
                <a:uLnTx/>
                <a:uFillTx/>
                <a:latin typeface="Arial"/>
                <a:ea typeface="+mn-ea"/>
                <a:cs typeface="+mn-cs"/>
              </a:rPr>
              <a:t>: </a:t>
            </a:r>
            <a:r>
              <a:rPr lang="de-DE" sz="2400" kern="0" noProof="0" dirty="0" err="1" smtClean="0">
                <a:solidFill>
                  <a:srgbClr val="000000"/>
                </a:solidFill>
                <a:latin typeface="Arial"/>
              </a:rPr>
              <a:t>very</a:t>
            </a:r>
            <a:r>
              <a:rPr lang="de-DE" sz="2400" kern="0" noProof="0" dirty="0" smtClean="0">
                <a:solidFill>
                  <a:srgbClr val="000000"/>
                </a:solidFill>
                <a:latin typeface="Arial"/>
              </a:rPr>
              <a:t> informal &amp; </a:t>
            </a:r>
            <a:r>
              <a:rPr lang="de-DE" sz="2400" kern="0" noProof="0" dirty="0" err="1" smtClean="0">
                <a:solidFill>
                  <a:srgbClr val="000000"/>
                </a:solidFill>
                <a:latin typeface="Arial"/>
              </a:rPr>
              <a:t>personalized</a:t>
            </a:r>
            <a:r>
              <a:rPr lang="de-DE" sz="2400" kern="0" noProof="0" dirty="0" smtClean="0">
                <a:solidFill>
                  <a:srgbClr val="000000"/>
                </a:solidFill>
                <a:latin typeface="Arial"/>
              </a:rPr>
              <a:t> </a:t>
            </a:r>
            <a:endParaRPr kumimoji="0" lang="en-US" sz="2400" b="0" i="0" u="none" strike="noStrike" kern="0" cap="none" spc="0" normalizeH="0" noProof="0" dirty="0" smtClean="0">
              <a:ln>
                <a:noFill/>
              </a:ln>
              <a:solidFill>
                <a:srgbClr val="000000"/>
              </a:solidFill>
              <a:effectLst/>
              <a:uLnTx/>
              <a:uFillTx/>
              <a:latin typeface="Arial"/>
              <a:ea typeface="+mn-ea"/>
              <a:cs typeface="+mn-cs"/>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lang="en-US" sz="2400" kern="0" baseline="0" dirty="0">
              <a:solidFill>
                <a:srgbClr val="000000"/>
              </a:solidFill>
              <a:latin typeface="Arial"/>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b="1" kern="0" dirty="0">
                <a:solidFill>
                  <a:srgbClr val="C00000"/>
                </a:solidFill>
                <a:latin typeface="Arial"/>
              </a:rPr>
              <a:t>Deadlines</a:t>
            </a:r>
            <a:r>
              <a:rPr kumimoji="0" lang="en-US" sz="2400" b="0" i="0" u="none" strike="noStrike" kern="0" cap="none" spc="0" normalizeH="0" noProof="0" dirty="0" smtClean="0">
                <a:ln>
                  <a:noFill/>
                </a:ln>
                <a:solidFill>
                  <a:srgbClr val="000000"/>
                </a:solidFill>
                <a:effectLst/>
                <a:uLnTx/>
                <a:uFillTx/>
                <a:latin typeface="Arial"/>
                <a:ea typeface="+mn-ea"/>
                <a:cs typeface="+mn-cs"/>
              </a:rPr>
              <a:t>: few are meeting </a:t>
            </a:r>
            <a:r>
              <a:rPr lang="de-DE" sz="2400" kern="0" dirty="0" err="1" smtClean="0">
                <a:solidFill>
                  <a:srgbClr val="000000"/>
                </a:solidFill>
                <a:latin typeface="Arial"/>
              </a:rPr>
              <a:t>up</a:t>
            </a:r>
            <a:r>
              <a:rPr lang="de-DE" sz="2400" kern="0" dirty="0" smtClean="0">
                <a:solidFill>
                  <a:srgbClr val="000000"/>
                </a:solidFill>
                <a:latin typeface="Arial"/>
              </a:rPr>
              <a:t> </a:t>
            </a:r>
            <a:r>
              <a:rPr kumimoji="0" lang="en-US" sz="2400" b="0" i="0" u="none" strike="noStrike" kern="0" cap="none" spc="0" normalizeH="0" noProof="0" dirty="0" smtClean="0">
                <a:ln>
                  <a:noFill/>
                </a:ln>
                <a:solidFill>
                  <a:srgbClr val="000000"/>
                </a:solidFill>
                <a:effectLst/>
                <a:uLnTx/>
                <a:uFillTx/>
                <a:latin typeface="Arial"/>
                <a:ea typeface="+mn-ea"/>
                <a:cs typeface="+mn-cs"/>
              </a:rPr>
              <a:t>to 100%</a:t>
            </a:r>
            <a:endParaRPr kumimoji="0" lang="de-DE" sz="2800" b="0" i="0" u="none" strike="noStrike" kern="0" cap="none" spc="0" normalizeH="0" baseline="0" noProof="0" dirty="0">
              <a:ln>
                <a:noFill/>
              </a:ln>
              <a:solidFill>
                <a:srgbClr val="000000"/>
              </a:solidFill>
              <a:effectLst/>
              <a:uLnTx/>
              <a:uFillTx/>
              <a:latin typeface="Arial"/>
              <a:ea typeface="+mn-ea"/>
              <a:cs typeface="+mn-cs"/>
            </a:endParaRPr>
          </a:p>
        </p:txBody>
      </p:sp>
      <p:sp>
        <p:nvSpPr>
          <p:cNvPr id="15" name="Номер слайда 8"/>
          <p:cNvSpPr txBox="1">
            <a:spLocks/>
          </p:cNvSpPr>
          <p:nvPr/>
        </p:nvSpPr>
        <p:spPr bwMode="auto">
          <a:xfrm>
            <a:off x="8172400" y="6395098"/>
            <a:ext cx="741014"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ru-RU"/>
            </a:defPPr>
            <a:lvl1pPr algn="r" rtl="0" fontAlgn="base">
              <a:spcBef>
                <a:spcPct val="0"/>
              </a:spcBef>
              <a:spcAft>
                <a:spcPct val="0"/>
              </a:spcAft>
              <a:defRPr sz="1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7F3A33-6A4A-4395-8324-C6DCD486F135}" type="slidenum">
              <a:rPr kumimoji="0" lang="ru-RU" sz="1400" b="0" i="0" u="none" strike="noStrike" kern="1200" cap="none" spc="0" normalizeH="0" baseline="0" noProof="0" smtClean="0">
                <a:ln>
                  <a:noFill/>
                </a:ln>
                <a:solidFill>
                  <a:srgbClr val="808080">
                    <a:lumMod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ru-RU" sz="1400" b="0" i="0" u="none" strike="noStrike" kern="1200" cap="none" spc="0" normalizeH="0" baseline="0" noProof="0" dirty="0">
              <a:ln>
                <a:noFill/>
              </a:ln>
              <a:solidFill>
                <a:srgbClr val="808080">
                  <a:lumMod val="75000"/>
                </a:srgbClr>
              </a:solidFill>
              <a:effectLst/>
              <a:uLnTx/>
              <a:uFillTx/>
              <a:latin typeface="Arial" charset="0"/>
              <a:ea typeface="+mn-ea"/>
              <a:cs typeface="+mn-cs"/>
            </a:endParaRPr>
          </a:p>
        </p:txBody>
      </p:sp>
      <p:sp>
        <p:nvSpPr>
          <p:cNvPr id="16" name="Прямоугольник 18"/>
          <p:cNvSpPr>
            <a:spLocks noChangeArrowheads="1"/>
          </p:cNvSpPr>
          <p:nvPr/>
        </p:nvSpPr>
        <p:spPr bwMode="auto">
          <a:xfrm>
            <a:off x="600851" y="1041723"/>
            <a:ext cx="8363641" cy="562126"/>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en-US" sz="2400" b="1" dirty="0" smtClean="0">
                <a:solidFill>
                  <a:srgbClr val="FFFF00"/>
                </a:solidFill>
                <a:latin typeface="Tahoma" pitchFamily="34" charset="0"/>
                <a:cs typeface="Tahoma" pitchFamily="34" charset="0"/>
              </a:rPr>
              <a:t>Teaching </a:t>
            </a:r>
            <a:r>
              <a:rPr lang="en-US" sz="2400" b="1" dirty="0">
                <a:solidFill>
                  <a:srgbClr val="FFFF00"/>
                </a:solidFill>
                <a:latin typeface="Tahoma" pitchFamily="34" charset="0"/>
                <a:cs typeface="Tahoma" pitchFamily="34" charset="0"/>
              </a:rPr>
              <a:t>CSR &amp; Sustainability in </a:t>
            </a:r>
            <a:r>
              <a:rPr lang="en-US" sz="2400" b="1" dirty="0" smtClean="0">
                <a:solidFill>
                  <a:srgbClr val="FFFF00"/>
                </a:solidFill>
                <a:latin typeface="Tahoma" pitchFamily="34" charset="0"/>
                <a:cs typeface="Tahoma" pitchFamily="34" charset="0"/>
              </a:rPr>
              <a:t>Russia</a:t>
            </a:r>
            <a:r>
              <a:rPr lang="de-DE" sz="2400" b="1" dirty="0" smtClean="0">
                <a:solidFill>
                  <a:srgbClr val="FFFF00"/>
                </a:solidFill>
                <a:latin typeface="Tahoma" pitchFamily="34" charset="0"/>
                <a:cs typeface="Tahoma" pitchFamily="34" charset="0"/>
              </a:rPr>
              <a:t>: </a:t>
            </a:r>
            <a:r>
              <a:rPr lang="de-DE" sz="2400" b="1" dirty="0">
                <a:solidFill>
                  <a:srgbClr val="FFFF00"/>
                </a:solidFill>
                <a:latin typeface="Tahoma" pitchFamily="34" charset="0"/>
                <a:cs typeface="Tahoma" pitchFamily="34" charset="0"/>
              </a:rPr>
              <a:t>P</a:t>
            </a:r>
            <a:r>
              <a:rPr lang="de-DE" sz="2400" b="1" dirty="0" smtClean="0">
                <a:solidFill>
                  <a:srgbClr val="FFFF00"/>
                </a:solidFill>
                <a:latin typeface="Tahoma" pitchFamily="34" charset="0"/>
                <a:cs typeface="Tahoma" pitchFamily="34" charset="0"/>
              </a:rPr>
              <a:t>roblems</a:t>
            </a:r>
            <a:endParaRPr lang="en-US" sz="2400" b="1" dirty="0">
              <a:solidFill>
                <a:srgbClr val="FFFF00"/>
              </a:solidFill>
              <a:latin typeface="Tahoma" pitchFamily="34" charset="0"/>
              <a:cs typeface="Tahoma" pitchFamily="34" charset="0"/>
            </a:endParaRPr>
          </a:p>
        </p:txBody>
      </p:sp>
      <p:pic>
        <p:nvPicPr>
          <p:cNvPr id="17"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320" y="234141"/>
            <a:ext cx="2202168" cy="632201"/>
          </a:xfrm>
          <a:prstGeom prst="rect">
            <a:avLst/>
          </a:prstGeom>
        </p:spPr>
      </p:pic>
      <p:pic>
        <p:nvPicPr>
          <p:cNvPr id="18"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682" y="251526"/>
            <a:ext cx="2015788" cy="614816"/>
          </a:xfrm>
          <a:prstGeom prst="rect">
            <a:avLst/>
          </a:prstGeom>
        </p:spPr>
      </p:pic>
      <p:sp>
        <p:nvSpPr>
          <p:cNvPr id="9"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1208434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2"/>
          <p:cNvSpPr>
            <a:spLocks noChangeArrowheads="1"/>
          </p:cNvSpPr>
          <p:nvPr/>
        </p:nvSpPr>
        <p:spPr bwMode="auto">
          <a:xfrm>
            <a:off x="1" y="463138"/>
            <a:ext cx="581890"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latin typeface="Arial" charset="0"/>
            </a:endParaRPr>
          </a:p>
        </p:txBody>
      </p:sp>
      <p:sp>
        <p:nvSpPr>
          <p:cNvPr id="13" name="Inhaltsplatzhalter 7"/>
          <p:cNvSpPr txBox="1">
            <a:spLocks/>
          </p:cNvSpPr>
          <p:nvPr/>
        </p:nvSpPr>
        <p:spPr bwMode="auto">
          <a:xfrm>
            <a:off x="742949" y="1844824"/>
            <a:ext cx="7892777"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1800">
                <a:solidFill>
                  <a:schemeClr val="tx1"/>
                </a:solidFill>
                <a:latin typeface="+mn-lt"/>
              </a:defRPr>
            </a:lvl4pPr>
            <a:lvl5pPr marL="2057400" indent="-228600" algn="l" rtl="0" fontAlgn="base">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b="1" kern="0" dirty="0">
                <a:solidFill>
                  <a:srgbClr val="00B050"/>
                </a:solidFill>
                <a:latin typeface="Arial"/>
              </a:rPr>
              <a:t>Creativity</a:t>
            </a:r>
            <a:r>
              <a:rPr lang="en-US" sz="2400" kern="0" dirty="0" smtClean="0">
                <a:solidFill>
                  <a:srgbClr val="000000"/>
                </a:solidFill>
                <a:latin typeface="Arial"/>
              </a:rPr>
              <a:t>: visualization &amp; sense of humor </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lang="en-US" sz="2400" kern="0" dirty="0" smtClean="0">
              <a:solidFill>
                <a:srgbClr val="000000"/>
              </a:solidFill>
              <a:latin typeface="Arial"/>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b="1" kern="0" dirty="0">
                <a:solidFill>
                  <a:srgbClr val="00B050"/>
                </a:solidFill>
                <a:latin typeface="Arial"/>
              </a:rPr>
              <a:t>Empathy</a:t>
            </a:r>
            <a:r>
              <a:rPr kumimoji="0" lang="en-US" sz="2400" b="0" i="0" u="none" strike="noStrike" kern="0" cap="none" spc="0" normalizeH="0" baseline="0" noProof="0" dirty="0" smtClean="0">
                <a:ln>
                  <a:noFill/>
                </a:ln>
                <a:solidFill>
                  <a:srgbClr val="000000"/>
                </a:solidFill>
                <a:effectLst/>
                <a:uLnTx/>
                <a:uFillTx/>
                <a:latin typeface="Arial"/>
                <a:ea typeface="+mn-ea"/>
                <a:cs typeface="+mn-cs"/>
              </a:rPr>
              <a:t>:</a:t>
            </a:r>
            <a:r>
              <a:rPr kumimoji="0" lang="en-US" sz="2400" b="0" i="0" u="none" strike="noStrike" kern="0" cap="none" spc="0" normalizeH="0" noProof="0" dirty="0" smtClean="0">
                <a:ln>
                  <a:noFill/>
                </a:ln>
                <a:solidFill>
                  <a:srgbClr val="000000"/>
                </a:solidFill>
                <a:effectLst/>
                <a:uLnTx/>
                <a:uFillTx/>
                <a:latin typeface="Arial"/>
                <a:ea typeface="+mn-ea"/>
                <a:cs typeface="+mn-cs"/>
              </a:rPr>
              <a:t> high </a:t>
            </a:r>
            <a:r>
              <a:rPr lang="en-US" sz="2400" kern="0" dirty="0" smtClean="0">
                <a:solidFill>
                  <a:srgbClr val="000000"/>
                </a:solidFill>
                <a:latin typeface="Arial"/>
              </a:rPr>
              <a:t>affinity to purpose &amp; passion </a:t>
            </a:r>
            <a:endParaRPr kumimoji="0" lang="en-US" sz="2400" b="0" i="0" u="none" strike="noStrike" kern="0" cap="none" spc="0" normalizeH="0" baseline="0" noProof="0" dirty="0" smtClean="0">
              <a:ln>
                <a:noFill/>
              </a:ln>
              <a:solidFill>
                <a:srgbClr val="000000"/>
              </a:solidFill>
              <a:effectLst/>
              <a:uLnTx/>
              <a:uFillTx/>
              <a:latin typeface="Arial"/>
              <a:ea typeface="+mn-ea"/>
              <a:cs typeface="+mn-cs"/>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lang="en-US" sz="2400" kern="0" dirty="0">
              <a:solidFill>
                <a:srgbClr val="000000"/>
              </a:solidFill>
              <a:latin typeface="Arial"/>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b="1" kern="0" dirty="0" smtClean="0">
                <a:solidFill>
                  <a:srgbClr val="00B050"/>
                </a:solidFill>
                <a:latin typeface="Arial"/>
              </a:rPr>
              <a:t>Reflection</a:t>
            </a:r>
            <a:r>
              <a:rPr kumimoji="0" lang="en-US" sz="2400" b="0" i="0" u="none" strike="noStrike" kern="0" cap="none" spc="0" normalizeH="0" noProof="0" dirty="0" smtClean="0">
                <a:ln>
                  <a:noFill/>
                </a:ln>
                <a:solidFill>
                  <a:srgbClr val="000000"/>
                </a:solidFill>
                <a:effectLst/>
                <a:uLnTx/>
                <a:uFillTx/>
                <a:latin typeface="Arial"/>
                <a:ea typeface="+mn-ea"/>
                <a:cs typeface="+mn-cs"/>
              </a:rPr>
              <a:t>: </a:t>
            </a:r>
            <a:r>
              <a:rPr kumimoji="0" lang="de-DE" sz="2400" b="0" i="0" u="none" strike="noStrike" kern="0" cap="none" spc="0" normalizeH="0" noProof="0" dirty="0" err="1" smtClean="0">
                <a:ln>
                  <a:noFill/>
                </a:ln>
                <a:solidFill>
                  <a:srgbClr val="000000"/>
                </a:solidFill>
                <a:effectLst/>
                <a:uLnTx/>
                <a:uFillTx/>
                <a:latin typeface="Arial"/>
                <a:ea typeface="+mn-ea"/>
                <a:cs typeface="+mn-cs"/>
              </a:rPr>
              <a:t>depth</a:t>
            </a:r>
            <a:r>
              <a:rPr kumimoji="0" lang="de-DE" sz="2400" b="0" i="0" u="none" strike="noStrike" kern="0" cap="none" spc="0" normalizeH="0" noProof="0" dirty="0" smtClean="0">
                <a:ln>
                  <a:noFill/>
                </a:ln>
                <a:solidFill>
                  <a:srgbClr val="000000"/>
                </a:solidFill>
                <a:effectLst/>
                <a:uLnTx/>
                <a:uFillTx/>
                <a:latin typeface="Arial"/>
                <a:ea typeface="+mn-ea"/>
                <a:cs typeface="+mn-cs"/>
              </a:rPr>
              <a:t> &amp; </a:t>
            </a:r>
            <a:r>
              <a:rPr kumimoji="0" lang="de-DE" sz="2400" b="0" i="0" u="none" strike="noStrike" kern="0" cap="none" spc="0" normalizeH="0" noProof="0" dirty="0" err="1" smtClean="0">
                <a:ln>
                  <a:noFill/>
                </a:ln>
                <a:solidFill>
                  <a:srgbClr val="000000"/>
                </a:solidFill>
                <a:effectLst/>
                <a:uLnTx/>
                <a:uFillTx/>
                <a:latin typeface="Arial"/>
                <a:ea typeface="+mn-ea"/>
                <a:cs typeface="+mn-cs"/>
              </a:rPr>
              <a:t>interconnectedness</a:t>
            </a:r>
            <a:r>
              <a:rPr kumimoji="0" lang="de-DE" sz="2400" b="0" i="0" u="none" strike="noStrike" kern="0" cap="none" spc="0" normalizeH="0" noProof="0" dirty="0" smtClean="0">
                <a:ln>
                  <a:noFill/>
                </a:ln>
                <a:solidFill>
                  <a:srgbClr val="000000"/>
                </a:solidFill>
                <a:effectLst/>
                <a:uLnTx/>
                <a:uFillTx/>
                <a:latin typeface="Arial"/>
                <a:ea typeface="+mn-ea"/>
                <a:cs typeface="+mn-cs"/>
              </a:rPr>
              <a:t> </a:t>
            </a:r>
            <a:endParaRPr kumimoji="0" lang="en-US" sz="2400" b="0" i="0" u="none" strike="noStrike" kern="0" cap="none" spc="0" normalizeH="0" noProof="0" dirty="0" smtClean="0">
              <a:ln>
                <a:noFill/>
              </a:ln>
              <a:solidFill>
                <a:srgbClr val="000000"/>
              </a:solidFill>
              <a:effectLst/>
              <a:uLnTx/>
              <a:uFillTx/>
              <a:latin typeface="Arial"/>
              <a:ea typeface="+mn-ea"/>
              <a:cs typeface="+mn-cs"/>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lang="en-US" sz="2400" kern="0" baseline="0" dirty="0">
              <a:solidFill>
                <a:srgbClr val="000000"/>
              </a:solidFill>
              <a:latin typeface="Arial"/>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0" cap="none" spc="0" normalizeH="0" noProof="0" dirty="0" smtClean="0">
                <a:ln>
                  <a:noFill/>
                </a:ln>
                <a:solidFill>
                  <a:srgbClr val="00B050"/>
                </a:solidFill>
                <a:effectLst/>
                <a:uLnTx/>
                <a:uFillTx/>
                <a:latin typeface="Arial"/>
                <a:ea typeface="+mn-ea"/>
                <a:cs typeface="+mn-cs"/>
              </a:rPr>
              <a:t>Social media</a:t>
            </a:r>
            <a:r>
              <a:rPr kumimoji="0" lang="en-US" sz="2400" b="0" i="0" u="none" strike="noStrike" kern="0" cap="none" spc="0" normalizeH="0" noProof="0" dirty="0" smtClean="0">
                <a:ln>
                  <a:noFill/>
                </a:ln>
                <a:solidFill>
                  <a:srgbClr val="000000"/>
                </a:solidFill>
                <a:effectLst/>
                <a:uLnTx/>
                <a:uFillTx/>
                <a:latin typeface="Arial"/>
                <a:ea typeface="+mn-ea"/>
                <a:cs typeface="+mn-cs"/>
              </a:rPr>
              <a:t>: </a:t>
            </a:r>
            <a:r>
              <a:rPr lang="de-DE" sz="2400" kern="0" noProof="0" dirty="0" err="1" smtClean="0">
                <a:solidFill>
                  <a:srgbClr val="000000"/>
                </a:solidFill>
                <a:latin typeface="Arial"/>
              </a:rPr>
              <a:t>connections</a:t>
            </a:r>
            <a:r>
              <a:rPr lang="de-DE" sz="2400" kern="0" noProof="0" dirty="0" smtClean="0">
                <a:solidFill>
                  <a:srgbClr val="000000"/>
                </a:solidFill>
                <a:latin typeface="Arial"/>
              </a:rPr>
              <a:t> &amp; </a:t>
            </a:r>
            <a:r>
              <a:rPr lang="de-DE" sz="2400" kern="0" noProof="0" dirty="0" err="1" smtClean="0">
                <a:solidFill>
                  <a:srgbClr val="000000"/>
                </a:solidFill>
                <a:latin typeface="Arial"/>
              </a:rPr>
              <a:t>publicity</a:t>
            </a:r>
            <a:r>
              <a:rPr lang="de-DE" sz="2400" kern="0" noProof="0" dirty="0" smtClean="0">
                <a:solidFill>
                  <a:srgbClr val="000000"/>
                </a:solidFill>
                <a:latin typeface="Arial"/>
              </a:rPr>
              <a:t> </a:t>
            </a:r>
            <a:endParaRPr kumimoji="0" lang="en-US" sz="2400" b="0" i="0" u="none" strike="noStrike" kern="0" cap="none" spc="0" normalizeH="0" noProof="0" dirty="0" smtClean="0">
              <a:ln>
                <a:noFill/>
              </a:ln>
              <a:solidFill>
                <a:srgbClr val="000000"/>
              </a:solidFill>
              <a:effectLst/>
              <a:uLnTx/>
              <a:uFillTx/>
              <a:latin typeface="Arial"/>
              <a:ea typeface="+mn-ea"/>
              <a:cs typeface="+mn-cs"/>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lang="en-US" sz="2400" kern="0" baseline="0" dirty="0">
              <a:solidFill>
                <a:srgbClr val="000000"/>
              </a:solidFill>
              <a:latin typeface="Arial"/>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b="1" kern="0" dirty="0" err="1" smtClean="0">
                <a:solidFill>
                  <a:srgbClr val="00B050"/>
                </a:solidFill>
                <a:latin typeface="Arial"/>
              </a:rPr>
              <a:t>Proactiveness</a:t>
            </a:r>
            <a:r>
              <a:rPr kumimoji="0" lang="en-US" sz="2400" b="0" i="0" u="none" strike="noStrike" kern="0" cap="none" spc="0" normalizeH="0" noProof="0" dirty="0" smtClean="0">
                <a:ln>
                  <a:noFill/>
                </a:ln>
                <a:solidFill>
                  <a:srgbClr val="000000"/>
                </a:solidFill>
                <a:effectLst/>
                <a:uLnTx/>
                <a:uFillTx/>
                <a:latin typeface="Arial"/>
                <a:ea typeface="+mn-ea"/>
                <a:cs typeface="+mn-cs"/>
              </a:rPr>
              <a:t>: job recommendations </a:t>
            </a:r>
            <a:endParaRPr kumimoji="0" lang="de-DE" sz="2800" b="0" i="0" u="none" strike="noStrike" kern="0" cap="none" spc="0" normalizeH="0" baseline="0" noProof="0" dirty="0">
              <a:ln>
                <a:noFill/>
              </a:ln>
              <a:solidFill>
                <a:srgbClr val="000000"/>
              </a:solidFill>
              <a:effectLst/>
              <a:uLnTx/>
              <a:uFillTx/>
              <a:latin typeface="Arial"/>
              <a:ea typeface="+mn-ea"/>
              <a:cs typeface="+mn-cs"/>
            </a:endParaRPr>
          </a:p>
        </p:txBody>
      </p:sp>
      <p:sp>
        <p:nvSpPr>
          <p:cNvPr id="15" name="Номер слайда 8"/>
          <p:cNvSpPr txBox="1">
            <a:spLocks/>
          </p:cNvSpPr>
          <p:nvPr/>
        </p:nvSpPr>
        <p:spPr bwMode="auto">
          <a:xfrm>
            <a:off x="8172400" y="6395098"/>
            <a:ext cx="741014"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ru-RU"/>
            </a:defPPr>
            <a:lvl1pPr algn="r" rtl="0" fontAlgn="base">
              <a:spcBef>
                <a:spcPct val="0"/>
              </a:spcBef>
              <a:spcAft>
                <a:spcPct val="0"/>
              </a:spcAft>
              <a:defRPr sz="1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7F3A33-6A4A-4395-8324-C6DCD486F135}" type="slidenum">
              <a:rPr kumimoji="0" lang="ru-RU" sz="1400" b="0" i="0" u="none" strike="noStrike" kern="1200" cap="none" spc="0" normalizeH="0" baseline="0" noProof="0" smtClean="0">
                <a:ln>
                  <a:noFill/>
                </a:ln>
                <a:solidFill>
                  <a:srgbClr val="808080">
                    <a:lumMod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ru-RU" sz="1400" b="0" i="0" u="none" strike="noStrike" kern="1200" cap="none" spc="0" normalizeH="0" baseline="0" noProof="0" dirty="0">
              <a:ln>
                <a:noFill/>
              </a:ln>
              <a:solidFill>
                <a:srgbClr val="808080">
                  <a:lumMod val="75000"/>
                </a:srgbClr>
              </a:solidFill>
              <a:effectLst/>
              <a:uLnTx/>
              <a:uFillTx/>
              <a:latin typeface="Arial" charset="0"/>
              <a:ea typeface="+mn-ea"/>
              <a:cs typeface="+mn-cs"/>
            </a:endParaRPr>
          </a:p>
        </p:txBody>
      </p:sp>
      <p:sp>
        <p:nvSpPr>
          <p:cNvPr id="16" name="Прямоугольник 18"/>
          <p:cNvSpPr>
            <a:spLocks noChangeArrowheads="1"/>
          </p:cNvSpPr>
          <p:nvPr/>
        </p:nvSpPr>
        <p:spPr bwMode="auto">
          <a:xfrm>
            <a:off x="539552" y="1041723"/>
            <a:ext cx="8604448" cy="562126"/>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en-US" sz="2400" b="1" dirty="0" smtClean="0">
                <a:solidFill>
                  <a:srgbClr val="FFFF00"/>
                </a:solidFill>
                <a:latin typeface="Tahoma" pitchFamily="34" charset="0"/>
                <a:cs typeface="Tahoma" pitchFamily="34" charset="0"/>
              </a:rPr>
              <a:t>Teaching </a:t>
            </a:r>
            <a:r>
              <a:rPr lang="en-US" sz="2400" b="1" dirty="0">
                <a:solidFill>
                  <a:srgbClr val="FFFF00"/>
                </a:solidFill>
                <a:latin typeface="Tahoma" pitchFamily="34" charset="0"/>
                <a:cs typeface="Tahoma" pitchFamily="34" charset="0"/>
              </a:rPr>
              <a:t>CSR &amp; Sustainability in </a:t>
            </a:r>
            <a:r>
              <a:rPr lang="en-US" sz="2400" b="1" dirty="0" smtClean="0">
                <a:solidFill>
                  <a:srgbClr val="FFFF00"/>
                </a:solidFill>
                <a:latin typeface="Tahoma" pitchFamily="34" charset="0"/>
                <a:cs typeface="Tahoma" pitchFamily="34" charset="0"/>
              </a:rPr>
              <a:t>Russia</a:t>
            </a:r>
            <a:r>
              <a:rPr lang="de-DE" sz="2400" b="1" dirty="0" smtClean="0">
                <a:solidFill>
                  <a:srgbClr val="FFFF00"/>
                </a:solidFill>
                <a:latin typeface="Tahoma" pitchFamily="34" charset="0"/>
                <a:cs typeface="Tahoma" pitchFamily="34" charset="0"/>
              </a:rPr>
              <a:t>: </a:t>
            </a:r>
            <a:r>
              <a:rPr lang="de-DE" sz="2400" b="1" dirty="0" err="1" smtClean="0">
                <a:solidFill>
                  <a:srgbClr val="FFFF00"/>
                </a:solidFill>
                <a:latin typeface="Tahoma" pitchFamily="34" charset="0"/>
                <a:cs typeface="Tahoma" pitchFamily="34" charset="0"/>
              </a:rPr>
              <a:t>Opportunities</a:t>
            </a:r>
            <a:endParaRPr lang="en-US" sz="2400" b="1" dirty="0">
              <a:solidFill>
                <a:srgbClr val="FFFF00"/>
              </a:solidFill>
              <a:latin typeface="Tahoma" pitchFamily="34" charset="0"/>
              <a:cs typeface="Tahoma" pitchFamily="34" charset="0"/>
            </a:endParaRPr>
          </a:p>
        </p:txBody>
      </p:sp>
      <p:pic>
        <p:nvPicPr>
          <p:cNvPr id="17"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320" y="234141"/>
            <a:ext cx="2202168" cy="632201"/>
          </a:xfrm>
          <a:prstGeom prst="rect">
            <a:avLst/>
          </a:prstGeom>
        </p:spPr>
      </p:pic>
      <p:pic>
        <p:nvPicPr>
          <p:cNvPr id="18"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682" y="251526"/>
            <a:ext cx="2015788" cy="614816"/>
          </a:xfrm>
          <a:prstGeom prst="rect">
            <a:avLst/>
          </a:prstGeom>
        </p:spPr>
      </p:pic>
      <p:sp>
        <p:nvSpPr>
          <p:cNvPr id="9"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8297569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18</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37" y="1041723"/>
            <a:ext cx="8446445" cy="562126"/>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de-DE" sz="2400" b="1" dirty="0" smtClean="0">
                <a:solidFill>
                  <a:srgbClr val="FFFF00"/>
                </a:solidFill>
                <a:latin typeface="Tahoma" pitchFamily="34" charset="0"/>
                <a:cs typeface="Tahoma" pitchFamily="34" charset="0"/>
              </a:rPr>
              <a:t>1. Team Charters</a:t>
            </a:r>
            <a:r>
              <a:rPr lang="ru-RU" sz="2400" b="1" dirty="0" smtClean="0">
                <a:solidFill>
                  <a:srgbClr val="FFFF00"/>
                </a:solidFill>
                <a:latin typeface="Tahoma" pitchFamily="34" charset="0"/>
                <a:cs typeface="Tahoma" pitchFamily="34" charset="0"/>
              </a:rPr>
              <a:t> </a:t>
            </a:r>
            <a:r>
              <a:rPr lang="de-DE" sz="2400" b="1" dirty="0" err="1" smtClean="0">
                <a:solidFill>
                  <a:srgbClr val="FFFF00"/>
                </a:solidFill>
                <a:latin typeface="Tahoma" pitchFamily="34" charset="0"/>
                <a:cs typeface="Tahoma" pitchFamily="34" charset="0"/>
              </a:rPr>
              <a:t>as</a:t>
            </a:r>
            <a:r>
              <a:rPr lang="de-DE" sz="2400" b="1" dirty="0" smtClean="0">
                <a:solidFill>
                  <a:srgbClr val="FFFF00"/>
                </a:solidFill>
                <a:latin typeface="Tahoma" pitchFamily="34" charset="0"/>
                <a:cs typeface="Tahoma" pitchFamily="34" charset="0"/>
              </a:rPr>
              <a:t> a Group Management Tool</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12"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1040" y="1687482"/>
            <a:ext cx="3545506"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272" y="4022178"/>
            <a:ext cx="3350725" cy="2471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891" y="1848509"/>
            <a:ext cx="3545641" cy="196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52924" y="4056048"/>
            <a:ext cx="4597851" cy="2437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37151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19</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37" y="1041722"/>
            <a:ext cx="8446445" cy="803101"/>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de-DE" sz="2400" b="1" dirty="0" smtClean="0">
                <a:solidFill>
                  <a:srgbClr val="FFFF00"/>
                </a:solidFill>
                <a:latin typeface="Tahoma" pitchFamily="34" charset="0"/>
                <a:cs typeface="Tahoma" pitchFamily="34" charset="0"/>
              </a:rPr>
              <a:t>2. Class-</a:t>
            </a:r>
            <a:r>
              <a:rPr lang="de-DE" sz="2400" b="1" dirty="0" err="1" smtClean="0">
                <a:solidFill>
                  <a:srgbClr val="FFFF00"/>
                </a:solidFill>
                <a:latin typeface="Tahoma" pitchFamily="34" charset="0"/>
                <a:cs typeface="Tahoma" pitchFamily="34" charset="0"/>
              </a:rPr>
              <a:t>room</a:t>
            </a:r>
            <a:r>
              <a:rPr lang="de-DE" sz="2400" b="1" dirty="0" smtClean="0">
                <a:solidFill>
                  <a:srgbClr val="FFFF00"/>
                </a:solidFill>
                <a:latin typeface="Tahoma" pitchFamily="34" charset="0"/>
                <a:cs typeface="Tahoma" pitchFamily="34" charset="0"/>
              </a:rPr>
              <a:t> Setting </a:t>
            </a:r>
            <a:r>
              <a:rPr lang="de-DE" sz="2400" b="1" dirty="0" err="1" smtClean="0">
                <a:solidFill>
                  <a:srgbClr val="FFFF00"/>
                </a:solidFill>
                <a:latin typeface="Tahoma" pitchFamily="34" charset="0"/>
                <a:cs typeface="Tahoma" pitchFamily="34" charset="0"/>
              </a:rPr>
              <a:t>and</a:t>
            </a:r>
            <a:r>
              <a:rPr lang="de-DE" sz="2400" b="1" dirty="0" smtClean="0">
                <a:solidFill>
                  <a:srgbClr val="FFFF00"/>
                </a:solidFill>
                <a:latin typeface="Tahoma" pitchFamily="34" charset="0"/>
                <a:cs typeface="Tahoma" pitchFamily="34" charset="0"/>
              </a:rPr>
              <a:t> </a:t>
            </a:r>
            <a:r>
              <a:rPr lang="de-DE" sz="2400" b="1" dirty="0" err="1" smtClean="0">
                <a:solidFill>
                  <a:srgbClr val="FFFF00"/>
                </a:solidFill>
                <a:latin typeface="Tahoma" pitchFamily="34" charset="0"/>
                <a:cs typeface="Tahoma" pitchFamily="34" charset="0"/>
              </a:rPr>
              <a:t>Unexpected</a:t>
            </a:r>
            <a:r>
              <a:rPr lang="de-DE" sz="2400" b="1" dirty="0" smtClean="0">
                <a:solidFill>
                  <a:srgbClr val="FFFF00"/>
                </a:solidFill>
                <a:latin typeface="Tahoma" pitchFamily="34" charset="0"/>
                <a:cs typeface="Tahoma" pitchFamily="34" charset="0"/>
              </a:rPr>
              <a:t> Tasks:                      </a:t>
            </a:r>
            <a:r>
              <a:rPr lang="de-DE" sz="2400" b="1" dirty="0" err="1" smtClean="0">
                <a:solidFill>
                  <a:srgbClr val="FFFF00"/>
                </a:solidFill>
                <a:latin typeface="Tahoma" pitchFamily="34" charset="0"/>
                <a:cs typeface="Tahoma" pitchFamily="34" charset="0"/>
              </a:rPr>
              <a:t>Pausing</a:t>
            </a:r>
            <a:r>
              <a:rPr lang="de-DE" sz="2400" b="1" dirty="0" smtClean="0">
                <a:solidFill>
                  <a:srgbClr val="FFFF00"/>
                </a:solidFill>
                <a:latin typeface="Tahoma" pitchFamily="34" charset="0"/>
                <a:cs typeface="Tahoma" pitchFamily="34" charset="0"/>
              </a:rPr>
              <a:t> &amp; Focus on </a:t>
            </a:r>
            <a:r>
              <a:rPr lang="de-DE" sz="2400" b="1" dirty="0" err="1" smtClean="0">
                <a:solidFill>
                  <a:srgbClr val="FFFF00"/>
                </a:solidFill>
                <a:latin typeface="Tahoma" pitchFamily="34" charset="0"/>
                <a:cs typeface="Tahoma" pitchFamily="34" charset="0"/>
              </a:rPr>
              <a:t>Being</a:t>
            </a:r>
            <a:r>
              <a:rPr lang="de-DE" sz="2400" b="1" dirty="0" smtClean="0">
                <a:solidFill>
                  <a:srgbClr val="FFFF00"/>
                </a:solidFill>
                <a:latin typeface="Tahoma" pitchFamily="34" charset="0"/>
                <a:cs typeface="Tahoma" pitchFamily="34" charset="0"/>
              </a:rPr>
              <a:t> vs. </a:t>
            </a:r>
            <a:r>
              <a:rPr lang="de-DE" sz="2400" b="1" dirty="0" err="1" smtClean="0">
                <a:solidFill>
                  <a:srgbClr val="FFFF00"/>
                </a:solidFill>
                <a:latin typeface="Tahoma" pitchFamily="34" charset="0"/>
                <a:cs typeface="Tahoma" pitchFamily="34" charset="0"/>
              </a:rPr>
              <a:t>Doing</a:t>
            </a:r>
            <a:r>
              <a:rPr lang="de-DE" sz="2400" b="1" dirty="0" smtClean="0">
                <a:solidFill>
                  <a:srgbClr val="FFFF00"/>
                </a:solidFill>
                <a:latin typeface="Tahoma" pitchFamily="34" charset="0"/>
                <a:cs typeface="Tahoma" pitchFamily="34" charset="0"/>
              </a:rPr>
              <a:t> </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6620" y="2636912"/>
            <a:ext cx="3818383" cy="2862318"/>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661" y="2636912"/>
            <a:ext cx="3816424" cy="2862318"/>
          </a:xfrm>
          <a:prstGeom prst="rect">
            <a:avLst/>
          </a:prstGeom>
        </p:spPr>
      </p:pic>
      <p:sp>
        <p:nvSpPr>
          <p:cNvPr id="12"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7464822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2"/>
          <p:cNvSpPr>
            <a:spLocks noChangeArrowheads="1"/>
          </p:cNvSpPr>
          <p:nvPr/>
        </p:nvSpPr>
        <p:spPr bwMode="auto">
          <a:xfrm>
            <a:off x="1" y="463138"/>
            <a:ext cx="581890"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latin typeface="Arial" charset="0"/>
            </a:endParaRPr>
          </a:p>
        </p:txBody>
      </p:sp>
      <p:sp>
        <p:nvSpPr>
          <p:cNvPr id="13" name="Inhaltsplatzhalter 7"/>
          <p:cNvSpPr txBox="1">
            <a:spLocks/>
          </p:cNvSpPr>
          <p:nvPr/>
        </p:nvSpPr>
        <p:spPr bwMode="auto">
          <a:xfrm>
            <a:off x="581891" y="1978496"/>
            <a:ext cx="8797603"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1800">
                <a:solidFill>
                  <a:schemeClr val="tx1"/>
                </a:solidFill>
                <a:latin typeface="+mn-lt"/>
              </a:defRPr>
            </a:lvl4pPr>
            <a:lvl5pPr marL="2057400" indent="-228600" algn="l" rtl="0" fontAlgn="base">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285750" lvl="0" indent="-285750">
              <a:buFont typeface="Arial" panose="020B0604020202020204" pitchFamily="34" charset="0"/>
              <a:buChar char="•"/>
              <a:defRPr/>
            </a:pPr>
            <a:r>
              <a:rPr lang="en-US" sz="2400" b="1" kern="0" dirty="0" smtClean="0">
                <a:solidFill>
                  <a:srgbClr val="FF0000"/>
                </a:solidFill>
                <a:latin typeface="Arial"/>
              </a:rPr>
              <a:t>What? 	</a:t>
            </a:r>
            <a:r>
              <a:rPr lang="en-US" sz="2400" kern="0" dirty="0" smtClean="0">
                <a:solidFill>
                  <a:srgbClr val="000000"/>
                </a:solidFill>
                <a:latin typeface="Arial"/>
              </a:rPr>
              <a:t>A personal story of becoming an “Educator 2.0”</a:t>
            </a:r>
          </a:p>
          <a:p>
            <a:pPr marL="285750" lvl="0" indent="-285750">
              <a:buFont typeface="Arial" panose="020B0604020202020204" pitchFamily="34" charset="0"/>
              <a:buChar char="•"/>
              <a:defRPr/>
            </a:pPr>
            <a:endParaRPr lang="en-US" sz="1200" kern="0" dirty="0" smtClean="0">
              <a:solidFill>
                <a:srgbClr val="000000"/>
              </a:solidFill>
              <a:latin typeface="Arial"/>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0" cap="none" spc="0" normalizeH="0" noProof="0" dirty="0" smtClean="0">
                <a:ln>
                  <a:noFill/>
                </a:ln>
                <a:solidFill>
                  <a:srgbClr val="FF0000"/>
                </a:solidFill>
                <a:effectLst/>
                <a:uLnTx/>
                <a:uFillTx/>
                <a:latin typeface="Arial"/>
                <a:ea typeface="+mn-ea"/>
                <a:cs typeface="+mn-cs"/>
              </a:rPr>
              <a:t>Why?</a:t>
            </a:r>
            <a:r>
              <a:rPr kumimoji="0" lang="en-US" sz="2400" b="1" i="0" u="none" strike="noStrike" kern="0" cap="none" spc="0" normalizeH="0" noProof="0" dirty="0" smtClean="0">
                <a:ln>
                  <a:noFill/>
                </a:ln>
                <a:solidFill>
                  <a:srgbClr val="000000"/>
                </a:solidFill>
                <a:effectLst/>
                <a:uLnTx/>
                <a:uFillTx/>
                <a:latin typeface="Arial"/>
                <a:ea typeface="+mn-ea"/>
                <a:cs typeface="+mn-cs"/>
              </a:rPr>
              <a:t>	</a:t>
            </a:r>
            <a:r>
              <a:rPr lang="en-US" sz="2400" kern="0" noProof="0" dirty="0" smtClean="0">
                <a:solidFill>
                  <a:srgbClr val="000000"/>
                </a:solidFill>
                <a:latin typeface="Arial"/>
              </a:rPr>
              <a:t>To give back and share best practices			</a:t>
            </a:r>
            <a:endParaRPr lang="en-US" sz="1200" kern="0" noProof="0" dirty="0" smtClean="0">
              <a:solidFill>
                <a:srgbClr val="000000"/>
              </a:solidFill>
              <a:latin typeface="Arial"/>
            </a:endParaRPr>
          </a:p>
          <a:p>
            <a:pPr>
              <a:defRPr/>
            </a:pPr>
            <a:r>
              <a:rPr lang="en-US" sz="2400" b="1" kern="0" noProof="0" dirty="0" smtClean="0">
                <a:solidFill>
                  <a:srgbClr val="FF0000"/>
                </a:solidFill>
                <a:latin typeface="Arial"/>
              </a:rPr>
              <a:t>How?</a:t>
            </a:r>
            <a:r>
              <a:rPr lang="en-US" sz="2400" kern="0" noProof="0" dirty="0" smtClean="0">
                <a:solidFill>
                  <a:srgbClr val="000000"/>
                </a:solidFill>
                <a:latin typeface="Arial"/>
              </a:rPr>
              <a:t>	Highlights on key tools</a:t>
            </a:r>
            <a:r>
              <a:rPr lang="en-US" sz="2400" kern="0" dirty="0">
                <a:solidFill>
                  <a:srgbClr val="000000"/>
                </a:solidFill>
                <a:latin typeface="Arial"/>
              </a:rPr>
              <a:t>, </a:t>
            </a:r>
            <a:r>
              <a:rPr lang="en-US" sz="2400" kern="0" dirty="0" smtClean="0">
                <a:solidFill>
                  <a:srgbClr val="000000"/>
                </a:solidFill>
                <a:latin typeface="Arial"/>
              </a:rPr>
              <a:t>trends, experts</a:t>
            </a:r>
            <a:r>
              <a:rPr lang="en-US" sz="2400" kern="0" noProof="0" dirty="0" smtClean="0">
                <a:solidFill>
                  <a:srgbClr val="000000"/>
                </a:solidFill>
                <a:latin typeface="Arial"/>
              </a:rPr>
              <a:t>, 				communities </a:t>
            </a:r>
            <a:r>
              <a:rPr lang="en-US" sz="2400" kern="0" dirty="0" smtClean="0">
                <a:solidFill>
                  <a:srgbClr val="000000"/>
                </a:solidFill>
                <a:latin typeface="Arial"/>
              </a:rPr>
              <a:t>+ Q&amp;A + presentation 	</a:t>
            </a:r>
            <a:endParaRPr lang="en-US" sz="2400" kern="0" dirty="0">
              <a:solidFill>
                <a:srgbClr val="000000"/>
              </a:solidFill>
              <a:latin typeface="Arial"/>
            </a:endParaRPr>
          </a:p>
          <a:p>
            <a:pPr>
              <a:defRPr/>
            </a:pPr>
            <a:endParaRPr kumimoji="0" lang="en-US" sz="1200" b="0" i="0" u="none" strike="noStrike" kern="0" cap="none" spc="0" normalizeH="0" noProof="0" dirty="0" smtClean="0">
              <a:ln>
                <a:noFill/>
              </a:ln>
              <a:solidFill>
                <a:srgbClr val="000000"/>
              </a:solidFill>
              <a:effectLst/>
              <a:uLnTx/>
              <a:uFillTx/>
              <a:latin typeface="Arial"/>
              <a:ea typeface="+mn-ea"/>
              <a:cs typeface="+mn-cs"/>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b="1" kern="0" dirty="0" smtClean="0">
                <a:solidFill>
                  <a:srgbClr val="FF0000"/>
                </a:solidFill>
                <a:latin typeface="Arial"/>
              </a:rPr>
              <a:t>So what?</a:t>
            </a:r>
            <a:r>
              <a:rPr lang="en-US" sz="2400" b="1" kern="0" dirty="0" smtClean="0">
                <a:solidFill>
                  <a:srgbClr val="000000"/>
                </a:solidFill>
                <a:latin typeface="Arial"/>
              </a:rPr>
              <a:t>	</a:t>
            </a:r>
            <a:r>
              <a:rPr lang="en-US" sz="2400" kern="0" dirty="0" smtClean="0">
                <a:solidFill>
                  <a:srgbClr val="000000"/>
                </a:solidFill>
                <a:latin typeface="Arial"/>
              </a:rPr>
              <a:t>To confirm that Sustainability &amp; Humanistic 			Management	can contribute to awakening 			and</a:t>
            </a:r>
            <a:r>
              <a:rPr lang="ru-RU" sz="2400" kern="0" dirty="0" smtClean="0">
                <a:solidFill>
                  <a:srgbClr val="000000"/>
                </a:solidFill>
                <a:latin typeface="Arial"/>
              </a:rPr>
              <a:t> </a:t>
            </a:r>
            <a:r>
              <a:rPr lang="de-DE" sz="2400" kern="0" dirty="0" smtClean="0">
                <a:solidFill>
                  <a:srgbClr val="000000"/>
                </a:solidFill>
                <a:latin typeface="Arial"/>
              </a:rPr>
              <a:t>a</a:t>
            </a:r>
            <a:r>
              <a:rPr lang="en-US" sz="2400" kern="0" dirty="0" smtClean="0">
                <a:solidFill>
                  <a:srgbClr val="000000"/>
                </a:solidFill>
                <a:latin typeface="Arial"/>
              </a:rPr>
              <a:t> big shift in modern business education</a:t>
            </a:r>
            <a:endParaRPr kumimoji="0" lang="en-US" sz="2400" b="0" i="0" u="none" strike="noStrike" kern="0" cap="none" spc="0" normalizeH="0" noProof="0" dirty="0" smtClean="0">
              <a:ln>
                <a:noFill/>
              </a:ln>
              <a:solidFill>
                <a:srgbClr val="000000"/>
              </a:solidFill>
              <a:effectLst/>
              <a:uLnTx/>
              <a:uFillTx/>
              <a:latin typeface="Arial"/>
              <a:ea typeface="+mn-ea"/>
              <a:cs typeface="+mn-cs"/>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lang="en-US" sz="2400" kern="0" baseline="0" dirty="0">
              <a:solidFill>
                <a:srgbClr val="000000"/>
              </a:solidFill>
              <a:latin typeface="Arial"/>
            </a:endParaRPr>
          </a:p>
        </p:txBody>
      </p:sp>
      <p:sp>
        <p:nvSpPr>
          <p:cNvPr id="15" name="Номер слайда 8"/>
          <p:cNvSpPr txBox="1">
            <a:spLocks/>
          </p:cNvSpPr>
          <p:nvPr/>
        </p:nvSpPr>
        <p:spPr bwMode="auto">
          <a:xfrm>
            <a:off x="8172400" y="6395098"/>
            <a:ext cx="741014"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ru-RU"/>
            </a:defPPr>
            <a:lvl1pPr algn="r" rtl="0" fontAlgn="base">
              <a:spcBef>
                <a:spcPct val="0"/>
              </a:spcBef>
              <a:spcAft>
                <a:spcPct val="0"/>
              </a:spcAft>
              <a:defRPr sz="1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7F3A33-6A4A-4395-8324-C6DCD486F135}" type="slidenum">
              <a:rPr kumimoji="0" lang="ru-RU" sz="1400" b="0" i="0" u="none" strike="noStrike" kern="1200" cap="none" spc="0" normalizeH="0" baseline="0" noProof="0" smtClean="0">
                <a:ln>
                  <a:noFill/>
                </a:ln>
                <a:solidFill>
                  <a:srgbClr val="808080">
                    <a:lumMod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ru-RU" sz="1400" b="0" i="0" u="none" strike="noStrike" kern="1200" cap="none" spc="0" normalizeH="0" baseline="0" noProof="0" dirty="0">
              <a:ln>
                <a:noFill/>
              </a:ln>
              <a:solidFill>
                <a:srgbClr val="808080">
                  <a:lumMod val="75000"/>
                </a:srgbClr>
              </a:solidFill>
              <a:effectLst/>
              <a:uLnTx/>
              <a:uFillTx/>
              <a:latin typeface="Arial" charset="0"/>
              <a:ea typeface="+mn-ea"/>
              <a:cs typeface="+mn-cs"/>
            </a:endParaRPr>
          </a:p>
        </p:txBody>
      </p:sp>
      <p:sp>
        <p:nvSpPr>
          <p:cNvPr id="16" name="Прямоугольник 18"/>
          <p:cNvSpPr>
            <a:spLocks noChangeArrowheads="1"/>
          </p:cNvSpPr>
          <p:nvPr/>
        </p:nvSpPr>
        <p:spPr bwMode="auto">
          <a:xfrm>
            <a:off x="600851" y="1041723"/>
            <a:ext cx="8363641" cy="562126"/>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en-US" sz="2400" b="1" dirty="0" smtClean="0">
                <a:solidFill>
                  <a:srgbClr val="FFFF00"/>
                </a:solidFill>
                <a:latin typeface="Tahoma" pitchFamily="34" charset="0"/>
                <a:cs typeface="Tahoma" pitchFamily="34" charset="0"/>
              </a:rPr>
              <a:t>What to Expect from this Talk?</a:t>
            </a:r>
            <a:endParaRPr lang="en-US" sz="2400" b="1" dirty="0">
              <a:solidFill>
                <a:srgbClr val="FFFF00"/>
              </a:solidFill>
              <a:latin typeface="Tahoma" pitchFamily="34" charset="0"/>
              <a:cs typeface="Tahoma" pitchFamily="34" charset="0"/>
            </a:endParaRPr>
          </a:p>
        </p:txBody>
      </p:sp>
      <p:pic>
        <p:nvPicPr>
          <p:cNvPr id="17"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320" y="234141"/>
            <a:ext cx="2202168" cy="632201"/>
          </a:xfrm>
          <a:prstGeom prst="rect">
            <a:avLst/>
          </a:prstGeom>
        </p:spPr>
      </p:pic>
      <p:pic>
        <p:nvPicPr>
          <p:cNvPr id="18"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682" y="251526"/>
            <a:ext cx="2015788" cy="614816"/>
          </a:xfrm>
          <a:prstGeom prst="rect">
            <a:avLst/>
          </a:prstGeom>
        </p:spPr>
      </p:pic>
      <p:sp>
        <p:nvSpPr>
          <p:cNvPr id="19"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de-DE" sz="800" b="1" dirty="0" smtClean="0">
                <a:solidFill>
                  <a:srgbClr val="2D2DB9">
                    <a:lumMod val="75000"/>
                  </a:srgbClr>
                </a:solidFill>
                <a:latin typeface="Arial" pitchFamily="34" charset="0"/>
                <a:ea typeface="ＭＳ Ｐゴシック" pitchFamily="34" charset="-128"/>
                <a:cs typeface="Arial" pitchFamily="34" charset="0"/>
              </a:rPr>
              <a:t>Dr</a:t>
            </a:r>
            <a:r>
              <a:rPr lang="de-DE" sz="800" b="1" dirty="0">
                <a:solidFill>
                  <a:srgbClr val="2D2DB9">
                    <a:lumMod val="75000"/>
                  </a:srgbClr>
                </a:solidFill>
                <a:latin typeface="Arial" pitchFamily="34" charset="0"/>
                <a:ea typeface="ＭＳ Ｐゴシック" pitchFamily="34" charset="-128"/>
                <a:cs typeface="Arial" pitchFamily="34" charset="0"/>
              </a:rPr>
              <a:t>. Ekaterina </a:t>
            </a:r>
            <a:r>
              <a:rPr lang="de-DE" sz="800" b="1" dirty="0" err="1">
                <a:solidFill>
                  <a:srgbClr val="2D2DB9">
                    <a:lumMod val="75000"/>
                  </a:srgbClr>
                </a:solidFill>
                <a:latin typeface="Arial" pitchFamily="34" charset="0"/>
                <a:ea typeface="ＭＳ Ｐゴシック" pitchFamily="34" charset="-128"/>
                <a:cs typeface="Arial" pitchFamily="34" charset="0"/>
              </a:rPr>
              <a:t>Ivanova</a:t>
            </a:r>
            <a:r>
              <a:rPr lang="de-DE" sz="800" b="1" dirty="0">
                <a:solidFill>
                  <a:srgbClr val="2D2DB9">
                    <a:lumMod val="75000"/>
                  </a:srgbClr>
                </a:solidFill>
                <a:latin typeface="Arial" pitchFamily="34" charset="0"/>
                <a:ea typeface="ＭＳ Ｐゴシック" pitchFamily="34" charset="-128"/>
                <a:cs typeface="Arial" pitchFamily="34" charset="0"/>
              </a:rPr>
              <a:t> </a:t>
            </a:r>
            <a:r>
              <a:rPr lang="ru-RU" sz="800" b="1" dirty="0">
                <a:solidFill>
                  <a:srgbClr val="2D2DB9">
                    <a:lumMod val="75000"/>
                  </a:srgbClr>
                </a:solidFill>
                <a:latin typeface="Arial" pitchFamily="34" charset="0"/>
                <a:ea typeface="ＭＳ Ｐゴシック" pitchFamily="34" charset="-128"/>
                <a:cs typeface="Arial" pitchFamily="34" charset="0"/>
              </a:rPr>
              <a:t>– </a:t>
            </a:r>
            <a:r>
              <a:rPr lang="de-DE" sz="800" b="1" dirty="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a:solidFill>
                  <a:srgbClr val="2D2DB9">
                    <a:lumMod val="75000"/>
                  </a:srgbClr>
                </a:solidFill>
                <a:latin typeface="Arial" pitchFamily="34" charset="0"/>
                <a:ea typeface="ＭＳ Ｐゴシック" pitchFamily="34" charset="-128"/>
                <a:cs typeface="Arial" pitchFamily="34" charset="0"/>
              </a:rPr>
              <a:t>Sustainability</a:t>
            </a:r>
            <a:r>
              <a:rPr lang="de-DE" sz="800" b="1" dirty="0">
                <a:solidFill>
                  <a:srgbClr val="2D2DB9">
                    <a:lumMod val="75000"/>
                  </a:srgbClr>
                </a:solidFill>
                <a:latin typeface="Arial" pitchFamily="34" charset="0"/>
                <a:ea typeface="ＭＳ Ｐゴシック" pitchFamily="34" charset="-128"/>
                <a:cs typeface="Arial" pitchFamily="34" charset="0"/>
              </a:rPr>
              <a:t> </a:t>
            </a:r>
            <a:r>
              <a:rPr lang="de-DE" sz="800" b="1" dirty="0" err="1">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1648118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20</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37" y="1041723"/>
            <a:ext cx="8446445" cy="562126"/>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de-DE" sz="2400" b="1" dirty="0" smtClean="0">
                <a:solidFill>
                  <a:srgbClr val="FFFF00"/>
                </a:solidFill>
                <a:latin typeface="Tahoma" pitchFamily="34" charset="0"/>
                <a:cs typeface="Tahoma" pitchFamily="34" charset="0"/>
              </a:rPr>
              <a:t>3. </a:t>
            </a:r>
            <a:r>
              <a:rPr lang="de-DE" sz="2400" b="1" dirty="0" err="1" smtClean="0">
                <a:solidFill>
                  <a:srgbClr val="FFFF00"/>
                </a:solidFill>
                <a:latin typeface="Tahoma" pitchFamily="34" charset="0"/>
                <a:cs typeface="Tahoma" pitchFamily="34" charset="0"/>
              </a:rPr>
              <a:t>Influencial</a:t>
            </a:r>
            <a:r>
              <a:rPr lang="de-DE" sz="2400" b="1" dirty="0" smtClean="0">
                <a:solidFill>
                  <a:srgbClr val="FFFF00"/>
                </a:solidFill>
                <a:latin typeface="Tahoma" pitchFamily="34" charset="0"/>
                <a:cs typeface="Tahoma" pitchFamily="34" charset="0"/>
              </a:rPr>
              <a:t> Guest-Speakers: Tasks + </a:t>
            </a:r>
            <a:r>
              <a:rPr lang="de-DE" sz="2400" b="1" dirty="0" err="1" smtClean="0">
                <a:solidFill>
                  <a:srgbClr val="FFFF00"/>
                </a:solidFill>
                <a:latin typeface="Tahoma" pitchFamily="34" charset="0"/>
                <a:cs typeface="Tahoma" pitchFamily="34" charset="0"/>
              </a:rPr>
              <a:t>Reflections</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12"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97" y="2344229"/>
            <a:ext cx="4408222" cy="247962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7722" y="2344229"/>
            <a:ext cx="4405460" cy="2479625"/>
          </a:xfrm>
          <a:prstGeom prst="rect">
            <a:avLst/>
          </a:prstGeom>
        </p:spPr>
      </p:pic>
      <p:sp>
        <p:nvSpPr>
          <p:cNvPr id="6" name="TextBox 5"/>
          <p:cNvSpPr txBox="1"/>
          <p:nvPr/>
        </p:nvSpPr>
        <p:spPr>
          <a:xfrm>
            <a:off x="763091" y="5211177"/>
            <a:ext cx="2698175" cy="646331"/>
          </a:xfrm>
          <a:prstGeom prst="rect">
            <a:avLst/>
          </a:prstGeom>
          <a:noFill/>
        </p:spPr>
        <p:txBody>
          <a:bodyPr wrap="none" rtlCol="0">
            <a:spAutoFit/>
          </a:bodyPr>
          <a:lstStyle/>
          <a:p>
            <a:pPr algn="ctr"/>
            <a:r>
              <a:rPr lang="de-DE" b="1" dirty="0" smtClean="0"/>
              <a:t>Andrey </a:t>
            </a:r>
            <a:r>
              <a:rPr lang="de-DE" b="1" dirty="0" err="1" smtClean="0"/>
              <a:t>Bykov</a:t>
            </a:r>
            <a:r>
              <a:rPr lang="de-DE" b="1" dirty="0" smtClean="0"/>
              <a:t>, </a:t>
            </a:r>
          </a:p>
          <a:p>
            <a:pPr algn="ctr"/>
            <a:r>
              <a:rPr lang="de-DE" b="1" dirty="0" smtClean="0"/>
              <a:t>CEO, Schindler-</a:t>
            </a:r>
            <a:r>
              <a:rPr lang="de-DE" b="1" dirty="0" err="1" smtClean="0"/>
              <a:t>Russia</a:t>
            </a:r>
            <a:endParaRPr lang="en-US" b="1" dirty="0"/>
          </a:p>
        </p:txBody>
      </p:sp>
      <p:sp>
        <p:nvSpPr>
          <p:cNvPr id="14" name="TextBox 13"/>
          <p:cNvSpPr txBox="1"/>
          <p:nvPr/>
        </p:nvSpPr>
        <p:spPr>
          <a:xfrm>
            <a:off x="4737539" y="5231818"/>
            <a:ext cx="4185826" cy="646331"/>
          </a:xfrm>
          <a:prstGeom prst="rect">
            <a:avLst/>
          </a:prstGeom>
          <a:noFill/>
        </p:spPr>
        <p:txBody>
          <a:bodyPr wrap="none" rtlCol="0">
            <a:spAutoFit/>
          </a:bodyPr>
          <a:lstStyle/>
          <a:p>
            <a:pPr algn="ctr"/>
            <a:r>
              <a:rPr lang="de-DE" b="1" dirty="0" smtClean="0"/>
              <a:t>Natalia </a:t>
            </a:r>
            <a:r>
              <a:rPr lang="de-DE" b="1" dirty="0" err="1" smtClean="0"/>
              <a:t>Malashenko</a:t>
            </a:r>
            <a:r>
              <a:rPr lang="de-DE" b="1" dirty="0" smtClean="0"/>
              <a:t>, </a:t>
            </a:r>
          </a:p>
          <a:p>
            <a:pPr algn="ctr"/>
            <a:r>
              <a:rPr lang="de-DE" b="1" dirty="0" smtClean="0"/>
              <a:t>Stakeholder Relations </a:t>
            </a:r>
            <a:r>
              <a:rPr lang="de-DE" b="1" dirty="0" err="1" smtClean="0"/>
              <a:t>Director</a:t>
            </a:r>
            <a:r>
              <a:rPr lang="de-DE" b="1" dirty="0" smtClean="0"/>
              <a:t>, UPM</a:t>
            </a:r>
            <a:endParaRPr lang="en-US" b="1" dirty="0"/>
          </a:p>
        </p:txBody>
      </p:sp>
    </p:spTree>
    <p:extLst>
      <p:ext uri="{BB962C8B-B14F-4D97-AF65-F5344CB8AC3E}">
        <p14:creationId xmlns:p14="http://schemas.microsoft.com/office/powerpoint/2010/main" val="14208751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21</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37" y="1041723"/>
            <a:ext cx="8446445" cy="562126"/>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de-DE" sz="2400" b="1" dirty="0" smtClean="0">
                <a:solidFill>
                  <a:srgbClr val="FFFF00"/>
                </a:solidFill>
                <a:latin typeface="Tahoma" pitchFamily="34" charset="0"/>
                <a:cs typeface="Tahoma" pitchFamily="34" charset="0"/>
              </a:rPr>
              <a:t>4. E-Portfolio: Nature + </a:t>
            </a:r>
            <a:r>
              <a:rPr lang="de-DE" sz="2400" b="1" dirty="0" err="1" smtClean="0">
                <a:solidFill>
                  <a:srgbClr val="FFFF00"/>
                </a:solidFill>
                <a:latin typeface="Tahoma" pitchFamily="34" charset="0"/>
                <a:cs typeface="Tahoma" pitchFamily="34" charset="0"/>
              </a:rPr>
              <a:t>Sustainability</a:t>
            </a:r>
            <a:r>
              <a:rPr lang="de-DE" sz="2400" b="1" dirty="0" smtClean="0">
                <a:solidFill>
                  <a:srgbClr val="FFFF00"/>
                </a:solidFill>
                <a:latin typeface="Tahoma" pitchFamily="34" charset="0"/>
                <a:cs typeface="Tahoma" pitchFamily="34" charset="0"/>
              </a:rPr>
              <a:t> + Art</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12"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668177"/>
            <a:ext cx="3276402" cy="2408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4200243"/>
            <a:ext cx="3276402" cy="239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944" y="2276872"/>
            <a:ext cx="488123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09714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22</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37" y="1041728"/>
            <a:ext cx="8446445" cy="515064"/>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ru-RU" sz="2400" b="1" dirty="0" smtClean="0">
                <a:solidFill>
                  <a:srgbClr val="FFFF00"/>
                </a:solidFill>
                <a:latin typeface="Tahoma" pitchFamily="34" charset="0"/>
                <a:cs typeface="Tahoma" pitchFamily="34" charset="0"/>
              </a:rPr>
              <a:t>5</a:t>
            </a:r>
            <a:r>
              <a:rPr lang="en-US" sz="2400" b="1" dirty="0" smtClean="0">
                <a:solidFill>
                  <a:srgbClr val="FFFF00"/>
                </a:solidFill>
                <a:latin typeface="Tahoma" pitchFamily="34" charset="0"/>
                <a:cs typeface="Tahoma" pitchFamily="34" charset="0"/>
              </a:rPr>
              <a:t>. Meditation in Class! YES, I Tried it!!! It Works!!!</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12"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62" y="1628801"/>
            <a:ext cx="8260694" cy="464188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5070" y="2959089"/>
            <a:ext cx="3744416" cy="1872208"/>
          </a:xfrm>
          <a:prstGeom prst="rect">
            <a:avLst/>
          </a:prstGeom>
        </p:spPr>
      </p:pic>
    </p:spTree>
    <p:extLst>
      <p:ext uri="{BB962C8B-B14F-4D97-AF65-F5344CB8AC3E}">
        <p14:creationId xmlns:p14="http://schemas.microsoft.com/office/powerpoint/2010/main" val="3023019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23</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37" y="1041722"/>
            <a:ext cx="8446445" cy="803101"/>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ru-RU" sz="2400" b="1" dirty="0" smtClean="0">
                <a:solidFill>
                  <a:srgbClr val="FFFF00"/>
                </a:solidFill>
                <a:latin typeface="Tahoma" pitchFamily="34" charset="0"/>
                <a:cs typeface="Tahoma" pitchFamily="34" charset="0"/>
              </a:rPr>
              <a:t>6</a:t>
            </a:r>
            <a:r>
              <a:rPr lang="en-US" sz="2400" b="1" dirty="0" smtClean="0">
                <a:solidFill>
                  <a:srgbClr val="FFFF00"/>
                </a:solidFill>
                <a:latin typeface="Tahoma" pitchFamily="34" charset="0"/>
                <a:cs typeface="Tahoma" pitchFamily="34" charset="0"/>
              </a:rPr>
              <a:t>. Implementing the Global Goals –                                        Get Involved</a:t>
            </a:r>
            <a:r>
              <a:rPr lang="ru-RU" sz="2400" b="1" dirty="0" smtClean="0">
                <a:solidFill>
                  <a:srgbClr val="FFFF00"/>
                </a:solidFill>
                <a:latin typeface="Tahoma" pitchFamily="34" charset="0"/>
                <a:cs typeface="Tahoma" pitchFamily="34" charset="0"/>
              </a:rPr>
              <a:t> </a:t>
            </a:r>
            <a:r>
              <a:rPr lang="de-DE" sz="2400" b="1" dirty="0" err="1" smtClean="0">
                <a:solidFill>
                  <a:srgbClr val="FFFF00"/>
                </a:solidFill>
                <a:latin typeface="Tahoma" pitchFamily="34" charset="0"/>
                <a:cs typeface="Tahoma" pitchFamily="34" charset="0"/>
              </a:rPr>
              <a:t>Globally</a:t>
            </a:r>
            <a:r>
              <a:rPr lang="ru-RU" sz="2400" b="1" dirty="0" smtClean="0">
                <a:solidFill>
                  <a:srgbClr val="FFFF00"/>
                </a:solidFill>
                <a:latin typeface="Tahoma" pitchFamily="34" charset="0"/>
                <a:cs typeface="Tahoma" pitchFamily="34" charset="0"/>
              </a:rPr>
              <a:t> </a:t>
            </a:r>
            <a:r>
              <a:rPr lang="de-DE" sz="2400" b="1" dirty="0" err="1" smtClean="0">
                <a:solidFill>
                  <a:srgbClr val="FFFF00"/>
                </a:solidFill>
                <a:latin typeface="Tahoma" pitchFamily="34" charset="0"/>
                <a:cs typeface="Tahoma" pitchFamily="34" charset="0"/>
              </a:rPr>
              <a:t>or</a:t>
            </a:r>
            <a:r>
              <a:rPr lang="de-DE" sz="2400" b="1" dirty="0" smtClean="0">
                <a:solidFill>
                  <a:srgbClr val="FFFF00"/>
                </a:solidFill>
                <a:latin typeface="Tahoma" pitchFamily="34" charset="0"/>
                <a:cs typeface="Tahoma" pitchFamily="34" charset="0"/>
              </a:rPr>
              <a:t> </a:t>
            </a:r>
            <a:r>
              <a:rPr lang="de-DE" sz="2400" b="1" dirty="0" err="1" smtClean="0">
                <a:solidFill>
                  <a:srgbClr val="FFFF00"/>
                </a:solidFill>
                <a:latin typeface="Tahoma" pitchFamily="34" charset="0"/>
                <a:cs typeface="Tahoma" pitchFamily="34" charset="0"/>
              </a:rPr>
              <a:t>Locally</a:t>
            </a:r>
            <a:r>
              <a:rPr lang="de-DE" sz="2400" b="1" dirty="0" smtClean="0">
                <a:solidFill>
                  <a:srgbClr val="FFFF00"/>
                </a:solidFill>
                <a:latin typeface="Tahoma" pitchFamily="34" charset="0"/>
                <a:cs typeface="Tahoma" pitchFamily="34" charset="0"/>
              </a:rPr>
              <a:t> </a:t>
            </a:r>
            <a:r>
              <a:rPr lang="en-US" sz="2400" b="1" dirty="0" smtClean="0">
                <a:solidFill>
                  <a:srgbClr val="FFFF00"/>
                </a:solidFill>
                <a:latin typeface="Tahoma" pitchFamily="34" charset="0"/>
                <a:cs typeface="Tahoma" pitchFamily="34" charset="0"/>
              </a:rPr>
              <a:t>! </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813" y="4268819"/>
            <a:ext cx="3427499" cy="2088232"/>
          </a:xfrm>
          <a:prstGeom prst="rect">
            <a:avLst/>
          </a:prstGeom>
        </p:spPr>
      </p:pic>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556" y="1988840"/>
            <a:ext cx="3344945" cy="2038962"/>
          </a:xfrm>
          <a:prstGeom prst="rect">
            <a:avLst/>
          </a:prstGeom>
        </p:spPr>
      </p:pic>
      <p:sp>
        <p:nvSpPr>
          <p:cNvPr id="12"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9992" y="2934971"/>
            <a:ext cx="4001987" cy="266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0782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defTabSz="1042988"/>
            <a:endParaRPr lang="ru-RU" sz="2100" b="0" dirty="0"/>
          </a:p>
        </p:txBody>
      </p:sp>
      <p:sp>
        <p:nvSpPr>
          <p:cNvPr id="9" name="Номер слайда 8"/>
          <p:cNvSpPr>
            <a:spLocks noGrp="1"/>
          </p:cNvSpPr>
          <p:nvPr>
            <p:ph type="sldNum" sz="quarter" idx="12"/>
          </p:nvPr>
        </p:nvSpPr>
        <p:spPr/>
        <p:txBody>
          <a:bodyPr/>
          <a:lstStyle/>
          <a:p>
            <a:fld id="{027F3A33-6A4A-4395-8324-C6DCD486F135}" type="slidenum">
              <a:rPr lang="ru-RU" smtClean="0">
                <a:solidFill>
                  <a:schemeClr val="bg2">
                    <a:lumMod val="75000"/>
                  </a:schemeClr>
                </a:solidFill>
              </a:rPr>
              <a:pPr/>
              <a:t>24</a:t>
            </a:fld>
            <a:endParaRPr lang="ru-RU" dirty="0">
              <a:solidFill>
                <a:schemeClr val="bg2">
                  <a:lumMod val="75000"/>
                </a:schemeClr>
              </a:solidFill>
            </a:endParaRPr>
          </a:p>
        </p:txBody>
      </p:sp>
      <p:sp>
        <p:nvSpPr>
          <p:cNvPr id="19" name="Прямоугольник 18"/>
          <p:cNvSpPr>
            <a:spLocks noChangeArrowheads="1"/>
          </p:cNvSpPr>
          <p:nvPr/>
        </p:nvSpPr>
        <p:spPr bwMode="auto">
          <a:xfrm>
            <a:off x="554628" y="1041723"/>
            <a:ext cx="8589372" cy="562126"/>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r>
              <a:rPr lang="en-US" sz="2400" b="1" dirty="0" smtClean="0">
                <a:solidFill>
                  <a:srgbClr val="FFFF00"/>
                </a:solidFill>
                <a:latin typeface="Tahoma" pitchFamily="34" charset="0"/>
                <a:cs typeface="Tahoma" pitchFamily="34" charset="0"/>
              </a:rPr>
              <a:t>7.1 Judy </a:t>
            </a:r>
            <a:r>
              <a:rPr lang="en-US" sz="2400" b="1" dirty="0">
                <a:solidFill>
                  <a:srgbClr val="FFFF00"/>
                </a:solidFill>
                <a:latin typeface="Tahoma" pitchFamily="34" charset="0"/>
                <a:cs typeface="Tahoma" pitchFamily="34" charset="0"/>
              </a:rPr>
              <a:t>Wicks </a:t>
            </a:r>
            <a:r>
              <a:rPr lang="en-US" sz="2400" b="1" dirty="0" smtClean="0">
                <a:solidFill>
                  <a:srgbClr val="FFFF00"/>
                </a:solidFill>
                <a:latin typeface="Tahoma" pitchFamily="34" charset="0"/>
                <a:cs typeface="Tahoma" pitchFamily="34" charset="0"/>
              </a:rPr>
              <a:t>– A global role model in sustainable biz</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233" y="234142"/>
            <a:ext cx="2032770" cy="632201"/>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7864" y="1844824"/>
            <a:ext cx="5112568" cy="3115662"/>
          </a:xfrm>
          <a:prstGeom prst="rect">
            <a:avLst/>
          </a:prstGeom>
        </p:spPr>
      </p:pic>
      <p:pic>
        <p:nvPicPr>
          <p:cNvPr id="16" name="Grafik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610" y="1933284"/>
            <a:ext cx="1872208" cy="3027202"/>
          </a:xfrm>
          <a:prstGeom prst="rect">
            <a:avLst/>
          </a:prstGeom>
        </p:spPr>
      </p:pic>
      <p:pic>
        <p:nvPicPr>
          <p:cNvPr id="14"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3818" y="5229200"/>
            <a:ext cx="3684286" cy="1050153"/>
          </a:xfrm>
          <a:prstGeom prst="rect">
            <a:avLst/>
          </a:prstGeom>
        </p:spPr>
      </p:pic>
      <p:sp>
        <p:nvSpPr>
          <p:cNvPr id="17"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7549617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2071" name="Text Box 23"/>
          <p:cNvSpPr txBox="1">
            <a:spLocks noChangeArrowheads="1"/>
          </p:cNvSpPr>
          <p:nvPr/>
        </p:nvSpPr>
        <p:spPr bwMode="auto">
          <a:xfrm>
            <a:off x="537153" y="1717084"/>
            <a:ext cx="8446445" cy="400110"/>
          </a:xfrm>
          <a:prstGeom prst="rect">
            <a:avLst/>
          </a:prstGeom>
          <a:noFill/>
          <a:ln w="9525">
            <a:noFill/>
            <a:miter lim="800000"/>
            <a:headEnd/>
            <a:tailEnd/>
          </a:ln>
          <a:effectLst/>
        </p:spPr>
        <p:txBody>
          <a:bodyPr wrap="square">
            <a:spAutoFit/>
          </a:bodyPr>
          <a:lstStyle/>
          <a:p>
            <a:pPr marL="82296" algn="ctr">
              <a:spcBef>
                <a:spcPct val="0"/>
              </a:spcBef>
              <a:defRPr/>
            </a:pPr>
            <a:r>
              <a:rPr lang="de-DE" sz="2000" b="1" u="sng" dirty="0" smtClean="0">
                <a:solidFill>
                  <a:srgbClr val="000000"/>
                </a:solidFill>
                <a:latin typeface="Arial Narrow" pitchFamily="34" charset="0"/>
              </a:rPr>
              <a:t> </a:t>
            </a:r>
            <a:endParaRPr lang="ru-RU" sz="1600" dirty="0">
              <a:solidFill>
                <a:srgbClr val="002060"/>
              </a:solidFill>
              <a:latin typeface="Tahoma" pitchFamily="34" charset="0"/>
              <a:cs typeface="Tahoma" pitchFamily="34" charset="0"/>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25</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51" y="1041723"/>
            <a:ext cx="8589349" cy="497926"/>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fontAlgn="base">
              <a:spcBef>
                <a:spcPct val="0"/>
              </a:spcBef>
              <a:spcAft>
                <a:spcPct val="0"/>
              </a:spcAft>
            </a:pPr>
            <a:r>
              <a:rPr lang="en-US" sz="2400" b="1" dirty="0" smtClean="0">
                <a:solidFill>
                  <a:srgbClr val="FFFF00"/>
                </a:solidFill>
                <a:latin typeface="Tahoma" pitchFamily="34" charset="0"/>
                <a:cs typeface="Tahoma" pitchFamily="34" charset="0"/>
              </a:rPr>
              <a:t>7.2 Sustainability </a:t>
            </a:r>
            <a:r>
              <a:rPr lang="en-US" sz="2400" b="1" dirty="0" err="1" smtClean="0">
                <a:solidFill>
                  <a:srgbClr val="FFFF00"/>
                </a:solidFill>
                <a:latin typeface="Tahoma" pitchFamily="34" charset="0"/>
                <a:cs typeface="Tahoma" pitchFamily="34" charset="0"/>
              </a:rPr>
              <a:t>Heros</a:t>
            </a:r>
            <a:r>
              <a:rPr lang="en-US" sz="2400" b="1" dirty="0" smtClean="0">
                <a:solidFill>
                  <a:srgbClr val="FFFF00"/>
                </a:solidFill>
                <a:latin typeface="Tahoma" pitchFamily="34" charset="0"/>
                <a:cs typeface="Tahoma" pitchFamily="34" charset="0"/>
              </a:rPr>
              <a:t> </a:t>
            </a:r>
            <a:r>
              <a:rPr lang="en-US" sz="2400" b="1" dirty="0">
                <a:solidFill>
                  <a:srgbClr val="FFFF00"/>
                </a:solidFill>
                <a:latin typeface="Tahoma" pitchFamily="34" charset="0"/>
                <a:cs typeface="Tahoma" pitchFamily="34" charset="0"/>
              </a:rPr>
              <a:t>as </a:t>
            </a:r>
            <a:r>
              <a:rPr lang="en-US" sz="2400" b="1" dirty="0" smtClean="0">
                <a:solidFill>
                  <a:srgbClr val="FFFF00"/>
                </a:solidFill>
                <a:latin typeface="Tahoma" pitchFamily="34" charset="0"/>
                <a:cs typeface="Tahoma" pitchFamily="34" charset="0"/>
              </a:rPr>
              <a:t>Role Models – E. Rappaport</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15" name="Rectangle 19"/>
          <p:cNvSpPr/>
          <p:nvPr/>
        </p:nvSpPr>
        <p:spPr>
          <a:xfrm>
            <a:off x="537142" y="6372834"/>
            <a:ext cx="6126723" cy="276999"/>
          </a:xfrm>
          <a:prstGeom prst="rect">
            <a:avLst/>
          </a:prstGeom>
        </p:spPr>
        <p:txBody>
          <a:bodyPr wrap="square">
            <a:spAutoFit/>
          </a:bodyPr>
          <a:lstStyle/>
          <a:p>
            <a:pPr fontAlgn="base">
              <a:spcBef>
                <a:spcPct val="0"/>
              </a:spcBef>
              <a:spcAft>
                <a:spcPct val="0"/>
              </a:spcAft>
            </a:pPr>
            <a:r>
              <a:rPr lang="en-US" sz="1200" dirty="0" smtClean="0">
                <a:solidFill>
                  <a:srgbClr val="000000"/>
                </a:solidFill>
              </a:rPr>
              <a:t>Source: </a:t>
            </a:r>
            <a:r>
              <a:rPr lang="en-US" sz="1200" dirty="0">
                <a:solidFill>
                  <a:srgbClr val="000000"/>
                </a:solidFill>
                <a:hlinkClick r:id="rId4"/>
              </a:rPr>
              <a:t>https://takiedela.ru/2016/11/avos-malenkogo-cheloveka</a:t>
            </a:r>
            <a:r>
              <a:rPr lang="en-US" sz="1200" dirty="0" smtClean="0">
                <a:solidFill>
                  <a:srgbClr val="000000"/>
                </a:solidFill>
                <a:hlinkClick r:id="rId4"/>
              </a:rPr>
              <a:t>/</a:t>
            </a:r>
            <a:r>
              <a:rPr lang="en-US" sz="1200" dirty="0" smtClean="0">
                <a:solidFill>
                  <a:srgbClr val="000000"/>
                </a:solidFill>
              </a:rPr>
              <a:t> </a:t>
            </a:r>
          </a:p>
        </p:txBody>
      </p:sp>
      <p:pic>
        <p:nvPicPr>
          <p:cNvPr id="16"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0357" y="1595031"/>
            <a:ext cx="3929199" cy="2836646"/>
          </a:xfrm>
          <a:prstGeom prst="rect">
            <a:avLst/>
          </a:prstGeom>
        </p:spPr>
      </p:pic>
      <p:pic>
        <p:nvPicPr>
          <p:cNvPr id="18"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5329" y="4487166"/>
            <a:ext cx="2531794" cy="1827804"/>
          </a:xfrm>
          <a:prstGeom prst="rect">
            <a:avLst/>
          </a:prstGeom>
        </p:spPr>
      </p:pic>
      <p:pic>
        <p:nvPicPr>
          <p:cNvPr id="20"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423" y="4497749"/>
            <a:ext cx="2417452" cy="1760487"/>
          </a:xfrm>
          <a:prstGeom prst="rect">
            <a:avLst/>
          </a:prstGeom>
        </p:spPr>
      </p:pic>
      <p:pic>
        <p:nvPicPr>
          <p:cNvPr id="21" name="Рисунок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1423" y="1595032"/>
            <a:ext cx="3944302" cy="2847951"/>
          </a:xfrm>
          <a:prstGeom prst="rect">
            <a:avLst/>
          </a:prstGeom>
        </p:spPr>
      </p:pic>
      <p:pic>
        <p:nvPicPr>
          <p:cNvPr id="2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933" y="4497702"/>
            <a:ext cx="2499407" cy="1804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0"/>
          <p:cNvSpPr txBox="1"/>
          <p:nvPr/>
        </p:nvSpPr>
        <p:spPr>
          <a:xfrm>
            <a:off x="304455" y="6639556"/>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0425224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2172" y="4365104"/>
            <a:ext cx="1943869" cy="1943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defTabSz="1042988"/>
            <a:endParaRPr lang="ru-RU" sz="2100" b="0" dirty="0"/>
          </a:p>
        </p:txBody>
      </p:sp>
      <p:sp>
        <p:nvSpPr>
          <p:cNvPr id="9" name="Номер слайда 8"/>
          <p:cNvSpPr>
            <a:spLocks noGrp="1"/>
          </p:cNvSpPr>
          <p:nvPr>
            <p:ph type="sldNum" sz="quarter" idx="12"/>
          </p:nvPr>
        </p:nvSpPr>
        <p:spPr/>
        <p:txBody>
          <a:bodyPr/>
          <a:lstStyle/>
          <a:p>
            <a:fld id="{027F3A33-6A4A-4395-8324-C6DCD486F135}" type="slidenum">
              <a:rPr lang="ru-RU" smtClean="0">
                <a:solidFill>
                  <a:schemeClr val="bg2">
                    <a:lumMod val="75000"/>
                  </a:schemeClr>
                </a:solidFill>
              </a:rPr>
              <a:pPr/>
              <a:t>26</a:t>
            </a:fld>
            <a:endParaRPr lang="ru-RU" dirty="0">
              <a:solidFill>
                <a:schemeClr val="bg2">
                  <a:lumMod val="75000"/>
                </a:schemeClr>
              </a:solidFill>
            </a:endParaRPr>
          </a:p>
        </p:txBody>
      </p:sp>
      <p:sp>
        <p:nvSpPr>
          <p:cNvPr id="19" name="Прямоугольник 18"/>
          <p:cNvSpPr>
            <a:spLocks noChangeArrowheads="1"/>
          </p:cNvSpPr>
          <p:nvPr/>
        </p:nvSpPr>
        <p:spPr bwMode="auto">
          <a:xfrm>
            <a:off x="554628" y="1041723"/>
            <a:ext cx="8571413" cy="562126"/>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a:r>
              <a:rPr lang="en-US" sz="2400" b="1" dirty="0" smtClean="0">
                <a:solidFill>
                  <a:srgbClr val="FFFF00"/>
                </a:solidFill>
                <a:latin typeface="Tahoma" pitchFamily="34" charset="0"/>
                <a:cs typeface="Tahoma" pitchFamily="34" charset="0"/>
              </a:rPr>
              <a:t>7.3 Prof. Gunter Pauli –  “Steve Jobs of Sustainability”</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2233" y="234142"/>
            <a:ext cx="2032770" cy="632201"/>
          </a:xfrm>
          <a:prstGeom prst="rect">
            <a:avLst/>
          </a:prstGeom>
        </p:spPr>
      </p:pic>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202" y="1917873"/>
            <a:ext cx="1885950"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3012" y="2132856"/>
            <a:ext cx="1564838" cy="195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6096" y="2132856"/>
            <a:ext cx="1332558" cy="195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51811" y="2132856"/>
            <a:ext cx="1989385" cy="1989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2013" y="4365451"/>
            <a:ext cx="1944216"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95431" y="4365104"/>
            <a:ext cx="1944216"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2120" y="4365104"/>
            <a:ext cx="1944216"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3490" y="4584700"/>
            <a:ext cx="2219325"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41488307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defTabSz="1042988"/>
            <a:endParaRPr lang="ru-RU" sz="2100" b="0" dirty="0"/>
          </a:p>
        </p:txBody>
      </p:sp>
      <p:sp>
        <p:nvSpPr>
          <p:cNvPr id="9" name="Номер слайда 8"/>
          <p:cNvSpPr>
            <a:spLocks noGrp="1"/>
          </p:cNvSpPr>
          <p:nvPr>
            <p:ph type="sldNum" sz="quarter" idx="12"/>
          </p:nvPr>
        </p:nvSpPr>
        <p:spPr/>
        <p:txBody>
          <a:bodyPr/>
          <a:lstStyle/>
          <a:p>
            <a:fld id="{027F3A33-6A4A-4395-8324-C6DCD486F135}" type="slidenum">
              <a:rPr lang="ru-RU" smtClean="0">
                <a:solidFill>
                  <a:schemeClr val="bg2">
                    <a:lumMod val="75000"/>
                  </a:schemeClr>
                </a:solidFill>
              </a:rPr>
              <a:pPr/>
              <a:t>27</a:t>
            </a:fld>
            <a:endParaRPr lang="ru-RU" dirty="0">
              <a:solidFill>
                <a:schemeClr val="bg2">
                  <a:lumMod val="75000"/>
                </a:schemeClr>
              </a:solidFill>
            </a:endParaRPr>
          </a:p>
        </p:txBody>
      </p:sp>
      <p:sp>
        <p:nvSpPr>
          <p:cNvPr id="19" name="Прямоугольник 18"/>
          <p:cNvSpPr>
            <a:spLocks noChangeArrowheads="1"/>
          </p:cNvSpPr>
          <p:nvPr/>
        </p:nvSpPr>
        <p:spPr bwMode="auto">
          <a:xfrm>
            <a:off x="554628" y="1041723"/>
            <a:ext cx="8589372" cy="562126"/>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r>
              <a:rPr lang="de-DE" sz="2400" b="1" dirty="0" smtClean="0">
                <a:solidFill>
                  <a:srgbClr val="FFFF00"/>
                </a:solidFill>
                <a:latin typeface="Tahoma" pitchFamily="34" charset="0"/>
                <a:cs typeface="Tahoma" pitchFamily="34" charset="0"/>
              </a:rPr>
              <a:t>7.4. Prof. David  </a:t>
            </a:r>
            <a:r>
              <a:rPr lang="de-DE" sz="2400" b="1" dirty="0" err="1" smtClean="0">
                <a:solidFill>
                  <a:srgbClr val="FFFF00"/>
                </a:solidFill>
                <a:latin typeface="Tahoma" pitchFamily="34" charset="0"/>
                <a:cs typeface="Tahoma" pitchFamily="34" charset="0"/>
              </a:rPr>
              <a:t>Korten</a:t>
            </a:r>
            <a:r>
              <a:rPr lang="de-DE" sz="2400" b="1" dirty="0" smtClean="0">
                <a:solidFill>
                  <a:srgbClr val="FFFF00"/>
                </a:solidFill>
                <a:latin typeface="Tahoma" pitchFamily="34" charset="0"/>
                <a:cs typeface="Tahoma" pitchFamily="34" charset="0"/>
              </a:rPr>
              <a:t> </a:t>
            </a:r>
            <a:r>
              <a:rPr lang="en-US" sz="2400" b="1" dirty="0" smtClean="0">
                <a:solidFill>
                  <a:srgbClr val="FFFF00"/>
                </a:solidFill>
                <a:latin typeface="Tahoma" pitchFamily="34" charset="0"/>
                <a:cs typeface="Tahoma" pitchFamily="34" charset="0"/>
              </a:rPr>
              <a:t>– </a:t>
            </a:r>
            <a:r>
              <a:rPr lang="en-US" sz="2400" b="1" dirty="0">
                <a:solidFill>
                  <a:srgbClr val="FFFF00"/>
                </a:solidFill>
                <a:latin typeface="Tahoma" pitchFamily="34" charset="0"/>
                <a:cs typeface="Tahoma" pitchFamily="34" charset="0"/>
              </a:rPr>
              <a:t>Local </a:t>
            </a:r>
            <a:r>
              <a:rPr lang="en-US" sz="2400" b="1" dirty="0" smtClean="0">
                <a:solidFill>
                  <a:srgbClr val="FFFF00"/>
                </a:solidFill>
                <a:latin typeface="Tahoma" pitchFamily="34" charset="0"/>
                <a:cs typeface="Tahoma" pitchFamily="34" charset="0"/>
              </a:rPr>
              <a:t>Living Economies</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233" y="234142"/>
            <a:ext cx="2032770" cy="632201"/>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7204" y="2065347"/>
            <a:ext cx="1915719" cy="2908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985" y="2023108"/>
            <a:ext cx="3990055" cy="2992541"/>
          </a:xfrm>
          <a:prstGeom prst="rect">
            <a:avLst/>
          </a:prstGeom>
        </p:spPr>
      </p:pic>
      <p:sp>
        <p:nvSpPr>
          <p:cNvPr id="3" name="TextBox 2"/>
          <p:cNvSpPr txBox="1"/>
          <p:nvPr/>
        </p:nvSpPr>
        <p:spPr>
          <a:xfrm>
            <a:off x="847588" y="5229200"/>
            <a:ext cx="7847020"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t>No plan in life </a:t>
            </a:r>
          </a:p>
          <a:p>
            <a:pPr marL="285750" indent="-285750">
              <a:buFont typeface="Arial" panose="020B0604020202020204" pitchFamily="34" charset="0"/>
              <a:buChar char="•"/>
            </a:pPr>
            <a:r>
              <a:rPr lang="en-US" dirty="0" smtClean="0"/>
              <a:t>Importance of informal conversations</a:t>
            </a:r>
          </a:p>
          <a:p>
            <a:pPr marL="285750" indent="-285750">
              <a:buFont typeface="Arial" panose="020B0604020202020204" pitchFamily="34" charset="0"/>
              <a:buChar char="•"/>
            </a:pPr>
            <a:r>
              <a:rPr lang="en-US" dirty="0" smtClean="0"/>
              <a:t>Change in doing business will come with a new movement lead by China</a:t>
            </a:r>
            <a:endParaRPr lang="en-US" dirty="0"/>
          </a:p>
        </p:txBody>
      </p:sp>
      <p:sp>
        <p:nvSpPr>
          <p:cNvPr id="17"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4027245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28</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29" y="1041722"/>
            <a:ext cx="8446445" cy="467038"/>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fontAlgn="base">
              <a:spcBef>
                <a:spcPct val="0"/>
              </a:spcBef>
              <a:spcAft>
                <a:spcPct val="0"/>
              </a:spcAft>
            </a:pPr>
            <a:r>
              <a:rPr lang="de-DE" sz="2400" b="1" dirty="0" smtClean="0">
                <a:solidFill>
                  <a:srgbClr val="FFFF00"/>
                </a:solidFill>
                <a:latin typeface="Tahoma" pitchFamily="34" charset="0"/>
                <a:cs typeface="Tahoma" pitchFamily="34" charset="0"/>
              </a:rPr>
              <a:t>8.1 </a:t>
            </a:r>
            <a:r>
              <a:rPr lang="de-DE" sz="2400" b="1" dirty="0" err="1" smtClean="0">
                <a:solidFill>
                  <a:srgbClr val="FFFF00"/>
                </a:solidFill>
                <a:latin typeface="Tahoma" pitchFamily="34" charset="0"/>
                <a:cs typeface="Tahoma" pitchFamily="34" charset="0"/>
              </a:rPr>
              <a:t>From</a:t>
            </a:r>
            <a:r>
              <a:rPr lang="de-DE" sz="2400" b="1" dirty="0" smtClean="0">
                <a:solidFill>
                  <a:srgbClr val="FFFF00"/>
                </a:solidFill>
                <a:latin typeface="Tahoma" pitchFamily="34" charset="0"/>
                <a:cs typeface="Tahoma" pitchFamily="34" charset="0"/>
              </a:rPr>
              <a:t> </a:t>
            </a:r>
            <a:r>
              <a:rPr lang="de-DE" sz="2400" b="1" dirty="0">
                <a:solidFill>
                  <a:srgbClr val="FFFF00"/>
                </a:solidFill>
                <a:latin typeface="Tahoma" pitchFamily="34" charset="0"/>
                <a:cs typeface="Tahoma" pitchFamily="34" charset="0"/>
              </a:rPr>
              <a:t>PRME </a:t>
            </a:r>
            <a:r>
              <a:rPr lang="de-DE" sz="2400" b="1" dirty="0" err="1">
                <a:solidFill>
                  <a:srgbClr val="FFFF00"/>
                </a:solidFill>
                <a:latin typeface="Tahoma" pitchFamily="34" charset="0"/>
                <a:cs typeface="Tahoma" pitchFamily="34" charset="0"/>
              </a:rPr>
              <a:t>to</a:t>
            </a:r>
            <a:r>
              <a:rPr lang="de-DE" sz="2400" b="1" dirty="0">
                <a:solidFill>
                  <a:srgbClr val="FFFF00"/>
                </a:solidFill>
                <a:latin typeface="Tahoma" pitchFamily="34" charset="0"/>
                <a:cs typeface="Tahoma" pitchFamily="34" charset="0"/>
              </a:rPr>
              <a:t> </a:t>
            </a:r>
            <a:r>
              <a:rPr lang="de-DE" sz="2400" b="1" dirty="0" smtClean="0">
                <a:solidFill>
                  <a:srgbClr val="FFFF00"/>
                </a:solidFill>
                <a:latin typeface="Tahoma" pitchFamily="34" charset="0"/>
                <a:cs typeface="Tahoma" pitchFamily="34" charset="0"/>
              </a:rPr>
              <a:t>Aim2Flourish.com</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4" name="TextBox 3"/>
          <p:cNvSpPr txBox="1"/>
          <p:nvPr/>
        </p:nvSpPr>
        <p:spPr>
          <a:xfrm>
            <a:off x="484168" y="1772816"/>
            <a:ext cx="8500835"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t>At the </a:t>
            </a:r>
            <a:r>
              <a:rPr lang="en-US" sz="2000" b="1" dirty="0"/>
              <a:t>2015 PRME Global Forum </a:t>
            </a:r>
            <a:r>
              <a:rPr lang="en-US" sz="2000" dirty="0" smtClean="0"/>
              <a:t>– </a:t>
            </a:r>
            <a:r>
              <a:rPr lang="de-DE" sz="2000" dirty="0" err="1" smtClean="0"/>
              <a:t>launch</a:t>
            </a:r>
            <a:r>
              <a:rPr lang="de-DE" sz="2000" dirty="0" smtClean="0"/>
              <a:t> </a:t>
            </a:r>
            <a:r>
              <a:rPr lang="de-DE" sz="2000" dirty="0" err="1" smtClean="0"/>
              <a:t>of</a:t>
            </a:r>
            <a:r>
              <a:rPr lang="de-DE" sz="2000" dirty="0" smtClean="0"/>
              <a:t> </a:t>
            </a:r>
            <a:r>
              <a:rPr lang="de-DE" sz="2000" dirty="0" err="1"/>
              <a:t>the</a:t>
            </a:r>
            <a:r>
              <a:rPr lang="de-DE" sz="2000" dirty="0"/>
              <a:t> </a:t>
            </a:r>
            <a:r>
              <a:rPr lang="de-DE" sz="2000" b="1" dirty="0">
                <a:solidFill>
                  <a:srgbClr val="0070C0"/>
                </a:solidFill>
              </a:rPr>
              <a:t>Aim2Flourish</a:t>
            </a:r>
            <a:r>
              <a:rPr lang="de-DE" sz="2000" b="1" dirty="0">
                <a:solidFill>
                  <a:srgbClr val="00B0F0"/>
                </a:solidFill>
              </a:rPr>
              <a:t> </a:t>
            </a:r>
            <a:r>
              <a:rPr lang="de-DE" sz="2000" dirty="0" err="1"/>
              <a:t>platform</a:t>
            </a:r>
            <a:endParaRPr lang="de-DE" sz="2000" dirty="0"/>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000" b="1" dirty="0">
                <a:solidFill>
                  <a:srgbClr val="0070C0"/>
                </a:solidFill>
              </a:rPr>
              <a:t>Aim2Flourish</a:t>
            </a:r>
            <a:r>
              <a:rPr lang="de-DE" sz="2000" b="1" dirty="0"/>
              <a:t> </a:t>
            </a:r>
            <a:r>
              <a:rPr lang="de-DE" sz="2000" dirty="0" smtClean="0"/>
              <a:t>–</a:t>
            </a:r>
            <a:r>
              <a:rPr lang="de-DE" sz="2000" b="1" dirty="0" smtClean="0"/>
              <a:t> </a:t>
            </a:r>
            <a:r>
              <a:rPr lang="en-US" sz="2000" dirty="0" smtClean="0"/>
              <a:t>the world’s </a:t>
            </a:r>
            <a:r>
              <a:rPr lang="en-US" sz="2000" dirty="0"/>
              <a:t>first higher-education </a:t>
            </a:r>
            <a:r>
              <a:rPr lang="en-US" sz="2000" b="1" dirty="0"/>
              <a:t>curriculum</a:t>
            </a:r>
            <a:r>
              <a:rPr lang="en-US" sz="2000" dirty="0"/>
              <a:t>, </a:t>
            </a:r>
            <a:r>
              <a:rPr lang="en-US" sz="2000" dirty="0" smtClean="0"/>
              <a:t>                     </a:t>
            </a:r>
            <a:r>
              <a:rPr lang="en-US" sz="2000" b="1" dirty="0" smtClean="0"/>
              <a:t>story </a:t>
            </a:r>
            <a:r>
              <a:rPr lang="en-US" sz="2000" b="1" dirty="0"/>
              <a:t>platform</a:t>
            </a:r>
            <a:r>
              <a:rPr lang="en-US" sz="2000" dirty="0"/>
              <a:t>, and </a:t>
            </a:r>
            <a:r>
              <a:rPr lang="en-US" sz="2000" b="1" dirty="0"/>
              <a:t>prize</a:t>
            </a:r>
            <a:r>
              <a:rPr lang="en-US" sz="2000" dirty="0"/>
              <a:t> for the </a:t>
            </a:r>
            <a:r>
              <a:rPr lang="en-US" sz="2000" b="1" dirty="0"/>
              <a:t>Global Goals</a:t>
            </a:r>
          </a:p>
          <a:p>
            <a:pPr marL="342900" indent="-342900">
              <a:buFont typeface="Arial" panose="020B0604020202020204" pitchFamily="34" charset="0"/>
              <a:buChar char="•"/>
            </a:pPr>
            <a:endParaRPr lang="de-DE" sz="2000" b="1" dirty="0"/>
          </a:p>
          <a:p>
            <a:pPr marL="342900" indent="-342900">
              <a:buFont typeface="Arial" panose="020B0604020202020204" pitchFamily="34" charset="0"/>
              <a:buChar char="•"/>
            </a:pPr>
            <a:r>
              <a:rPr lang="de-DE" sz="2000" b="1" dirty="0">
                <a:solidFill>
                  <a:srgbClr val="0070C0"/>
                </a:solidFill>
              </a:rPr>
              <a:t>Aim2Flourish</a:t>
            </a:r>
            <a:r>
              <a:rPr lang="de-DE" sz="2000" b="1" dirty="0">
                <a:solidFill>
                  <a:srgbClr val="00B0F0"/>
                </a:solidFill>
              </a:rPr>
              <a:t> </a:t>
            </a:r>
            <a:r>
              <a:rPr lang="de-DE" sz="2000" dirty="0" smtClean="0"/>
              <a:t>–</a:t>
            </a:r>
            <a:r>
              <a:rPr lang="de-DE" sz="2000" b="1" dirty="0" smtClean="0"/>
              <a:t> </a:t>
            </a:r>
            <a:r>
              <a:rPr lang="en-US" sz="2000" dirty="0" smtClean="0"/>
              <a:t>an </a:t>
            </a:r>
            <a:r>
              <a:rPr lang="en-US" sz="2000" dirty="0"/>
              <a:t>initiative of the Fowler Center for </a:t>
            </a:r>
            <a:r>
              <a:rPr lang="en-US" sz="2000" dirty="0" smtClean="0"/>
              <a:t>                                 </a:t>
            </a:r>
            <a:r>
              <a:rPr lang="en-US" sz="2000" b="1" dirty="0" smtClean="0"/>
              <a:t>Business </a:t>
            </a:r>
            <a:r>
              <a:rPr lang="en-US" sz="2000" b="1" dirty="0"/>
              <a:t>as an Agent of World Benefit</a:t>
            </a:r>
            <a:r>
              <a:rPr lang="en-US" sz="2000" dirty="0"/>
              <a:t> at the </a:t>
            </a:r>
            <a:r>
              <a:rPr lang="en-US" sz="2000" dirty="0" err="1"/>
              <a:t>Weatherhead</a:t>
            </a:r>
            <a:r>
              <a:rPr lang="en-US" sz="2000" dirty="0"/>
              <a:t> School of Management </a:t>
            </a:r>
            <a:r>
              <a:rPr lang="en-US" sz="2000" dirty="0" smtClean="0"/>
              <a:t>—</a:t>
            </a:r>
            <a:r>
              <a:rPr lang="en-US" sz="2000" b="1" dirty="0" smtClean="0"/>
              <a:t>Case </a:t>
            </a:r>
            <a:r>
              <a:rPr lang="en-US" sz="2000" b="1" dirty="0"/>
              <a:t>Western Reserve University</a:t>
            </a:r>
          </a:p>
          <a:p>
            <a:pPr algn="ctr" fontAlgn="base">
              <a:spcBef>
                <a:spcPct val="0"/>
              </a:spcBef>
              <a:spcAft>
                <a:spcPct val="0"/>
              </a:spcAft>
            </a:pPr>
            <a:endParaRPr lang="ru-RU" sz="2000" dirty="0">
              <a:solidFill>
                <a:srgbClr val="000000"/>
              </a:solidFill>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4694" y="4942915"/>
            <a:ext cx="4572000" cy="123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0426696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29</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29" y="1041722"/>
            <a:ext cx="8446445" cy="467038"/>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de-DE" sz="2400" b="1" dirty="0" smtClean="0">
                <a:solidFill>
                  <a:srgbClr val="FFFF00"/>
                </a:solidFill>
                <a:latin typeface="Tahoma" pitchFamily="34" charset="0"/>
                <a:cs typeface="Tahoma" pitchFamily="34" charset="0"/>
              </a:rPr>
              <a:t>8.2. </a:t>
            </a:r>
            <a:r>
              <a:rPr lang="de-DE" sz="2400" b="1" dirty="0" err="1" smtClean="0">
                <a:solidFill>
                  <a:srgbClr val="FFFF00"/>
                </a:solidFill>
                <a:latin typeface="Tahoma" pitchFamily="34" charset="0"/>
                <a:cs typeface="Tahoma" pitchFamily="34" charset="0"/>
              </a:rPr>
              <a:t>Interviewing</a:t>
            </a:r>
            <a:r>
              <a:rPr lang="de-DE" sz="2400" b="1" dirty="0" smtClean="0">
                <a:solidFill>
                  <a:srgbClr val="FFFF00"/>
                </a:solidFill>
                <a:latin typeface="Tahoma" pitchFamily="34" charset="0"/>
                <a:cs typeface="Tahoma" pitchFamily="34" charset="0"/>
              </a:rPr>
              <a:t> </a:t>
            </a:r>
            <a:r>
              <a:rPr lang="de-DE" sz="2400" b="1" dirty="0" err="1">
                <a:solidFill>
                  <a:srgbClr val="FFFF00"/>
                </a:solidFill>
                <a:latin typeface="Tahoma" pitchFamily="34" charset="0"/>
                <a:cs typeface="Tahoma" pitchFamily="34" charset="0"/>
              </a:rPr>
              <a:t>using</a:t>
            </a:r>
            <a:r>
              <a:rPr lang="de-DE" sz="2400" b="1" dirty="0">
                <a:solidFill>
                  <a:srgbClr val="FFFF00"/>
                </a:solidFill>
                <a:latin typeface="Tahoma" pitchFamily="34" charset="0"/>
                <a:cs typeface="Tahoma" pitchFamily="34" charset="0"/>
              </a:rPr>
              <a:t> </a:t>
            </a:r>
            <a:r>
              <a:rPr lang="de-DE" sz="2400" b="1" dirty="0" err="1">
                <a:solidFill>
                  <a:srgbClr val="FFFF00"/>
                </a:solidFill>
                <a:latin typeface="Tahoma" pitchFamily="34" charset="0"/>
                <a:cs typeface="Tahoma" pitchFamily="34" charset="0"/>
              </a:rPr>
              <a:t>Appreciative</a:t>
            </a:r>
            <a:r>
              <a:rPr lang="de-DE" sz="2400" b="1" dirty="0">
                <a:solidFill>
                  <a:srgbClr val="FFFF00"/>
                </a:solidFill>
                <a:latin typeface="Tahoma" pitchFamily="34" charset="0"/>
                <a:cs typeface="Tahoma" pitchFamily="34" charset="0"/>
              </a:rPr>
              <a:t> </a:t>
            </a:r>
            <a:r>
              <a:rPr lang="de-DE" sz="2400" b="1" dirty="0" err="1">
                <a:solidFill>
                  <a:srgbClr val="FFFF00"/>
                </a:solidFill>
                <a:latin typeface="Tahoma" pitchFamily="34" charset="0"/>
                <a:cs typeface="Tahoma" pitchFamily="34" charset="0"/>
              </a:rPr>
              <a:t>Inquiry</a:t>
            </a:r>
            <a:r>
              <a:rPr lang="de-DE" sz="2400" b="1" dirty="0">
                <a:solidFill>
                  <a:srgbClr val="FFFF00"/>
                </a:solidFill>
                <a:latin typeface="Tahoma" pitchFamily="34" charset="0"/>
                <a:cs typeface="Tahoma" pitchFamily="34" charset="0"/>
              </a:rPr>
              <a:t> </a:t>
            </a:r>
            <a:r>
              <a:rPr lang="de-DE" sz="2400" b="1" dirty="0" err="1">
                <a:solidFill>
                  <a:srgbClr val="FFFF00"/>
                </a:solidFill>
                <a:latin typeface="Tahoma" pitchFamily="34" charset="0"/>
                <a:cs typeface="Tahoma" pitchFamily="34" charset="0"/>
              </a:rPr>
              <a:t>Method</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pic>
        <p:nvPicPr>
          <p:cNvPr id="2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7149" y="1700808"/>
            <a:ext cx="4514881" cy="2570525"/>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2276872"/>
            <a:ext cx="3960440" cy="2972775"/>
          </a:xfrm>
          <a:prstGeom prst="rect">
            <a:avLst/>
          </a:prstGeom>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5497124"/>
            <a:ext cx="1007474" cy="1003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3031" y="5591395"/>
            <a:ext cx="792725" cy="814882"/>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0072" y="4459441"/>
            <a:ext cx="2767154" cy="2075366"/>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27266" y="5692795"/>
            <a:ext cx="1492959" cy="612081"/>
          </a:xfrm>
          <a:prstGeom prst="rect">
            <a:avLst/>
          </a:prstGeom>
        </p:spPr>
      </p:pic>
      <p:sp>
        <p:nvSpPr>
          <p:cNvPr id="15" name="TextBox 20"/>
          <p:cNvSpPr txBox="1"/>
          <p:nvPr/>
        </p:nvSpPr>
        <p:spPr>
          <a:xfrm>
            <a:off x="290951" y="6597932"/>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4155020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3"/>
          <p:cNvSpPr txBox="1">
            <a:spLocks noChangeArrowheads="1"/>
          </p:cNvSpPr>
          <p:nvPr/>
        </p:nvSpPr>
        <p:spPr bwMode="auto">
          <a:xfrm>
            <a:off x="332724" y="3094723"/>
            <a:ext cx="8157617" cy="769441"/>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US" sz="4400" b="1" dirty="0" smtClean="0">
                <a:solidFill>
                  <a:srgbClr val="92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WHAT?</a:t>
            </a:r>
            <a:endParaRPr lang="ru-RU" sz="4400" b="1" dirty="0">
              <a:solidFill>
                <a:srgbClr val="92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7" name="Picture 2" descr="D:\!_WORK\0_RANHiGS\PREZA_RAZDATKA\kollaj_lenta_color.jpg"/>
          <p:cNvPicPr>
            <a:picLocks noChangeAspect="1" noChangeArrowheads="1"/>
          </p:cNvPicPr>
          <p:nvPr/>
        </p:nvPicPr>
        <p:blipFill>
          <a:blip r:embed="rId3" cstate="print"/>
          <a:srcRect/>
          <a:stretch>
            <a:fillRect/>
          </a:stretch>
        </p:blipFill>
        <p:spPr bwMode="auto">
          <a:xfrm>
            <a:off x="1468345" y="1268760"/>
            <a:ext cx="6464301" cy="724900"/>
          </a:xfrm>
          <a:prstGeom prst="rect">
            <a:avLst/>
          </a:prstGeom>
          <a:noFill/>
        </p:spPr>
      </p:pic>
      <p:pic>
        <p:nvPicPr>
          <p:cNvPr id="13"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257" y="219290"/>
            <a:ext cx="2540005" cy="774702"/>
          </a:xfrm>
          <a:prstGeom prst="rect">
            <a:avLst/>
          </a:prstGeom>
        </p:spPr>
      </p:pic>
      <p:pic>
        <p:nvPicPr>
          <p:cNvPr id="14" name="Grafik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7862" y="116632"/>
            <a:ext cx="3056138" cy="877360"/>
          </a:xfrm>
          <a:prstGeom prst="rect">
            <a:avLst/>
          </a:prstGeom>
        </p:spPr>
      </p:pic>
      <p:sp>
        <p:nvSpPr>
          <p:cNvPr id="15" name="Text Box 23"/>
          <p:cNvSpPr txBox="1">
            <a:spLocks noChangeArrowheads="1"/>
          </p:cNvSpPr>
          <p:nvPr/>
        </p:nvSpPr>
        <p:spPr bwMode="auto">
          <a:xfrm>
            <a:off x="476002" y="6021021"/>
            <a:ext cx="7456563" cy="605294"/>
          </a:xfrm>
          <a:prstGeom prst="rect">
            <a:avLst/>
          </a:prstGeom>
          <a:noFill/>
          <a:ln w="9525">
            <a:noFill/>
            <a:miter lim="800000"/>
            <a:headEnd/>
            <a:tailEnd/>
          </a:ln>
          <a:effectLst/>
        </p:spPr>
        <p:txBody>
          <a:bodyPr wrap="square">
            <a:spAutoFit/>
          </a:bodyPr>
          <a:lstStyle/>
          <a:p>
            <a:pPr marL="26988" algn="ctr" fontAlgn="base">
              <a:lnSpc>
                <a:spcPts val="2000"/>
              </a:lnSpc>
              <a:spcBef>
                <a:spcPct val="0"/>
              </a:spcBef>
              <a:spcAft>
                <a:spcPct val="0"/>
              </a:spcAft>
            </a:pPr>
            <a:r>
              <a:rPr lang="ru-RU"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Екатерина Иванова</a:t>
            </a:r>
            <a:endParaRPr lang="en-US"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endParaRPr>
          </a:p>
          <a:p>
            <a:pPr marL="26988" algn="ctr" fontAlgn="base">
              <a:lnSpc>
                <a:spcPts val="2000"/>
              </a:lnSpc>
              <a:spcBef>
                <a:spcPct val="0"/>
              </a:spcBef>
              <a:spcAft>
                <a:spcPct val="0"/>
              </a:spcAft>
            </a:pPr>
            <a:r>
              <a:rPr lang="ru-RU"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16</a:t>
            </a:r>
            <a:r>
              <a:rPr lang="en-US"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 </a:t>
            </a:r>
            <a:r>
              <a:rPr lang="ru-RU"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октября</a:t>
            </a:r>
            <a:r>
              <a:rPr lang="en-US"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 2018, </a:t>
            </a:r>
            <a:r>
              <a:rPr lang="ru-RU"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Москва </a:t>
            </a:r>
            <a:endParaRPr lang="ru-RU" sz="2400" b="1" dirty="0">
              <a:solidFill>
                <a:srgbClr val="922223"/>
              </a:solidFill>
              <a:latin typeface="Tahoma" panose="020B0604030504040204" pitchFamily="34" charset="0"/>
              <a:ea typeface="Tahoma" panose="020B0604030504040204" pitchFamily="34" charset="0"/>
              <a:cs typeface="Tahoma" panose="020B0604030504040204" pitchFamily="34" charset="0"/>
            </a:endParaRPr>
          </a:p>
        </p:txBody>
      </p:sp>
      <p:pic>
        <p:nvPicPr>
          <p:cNvPr id="19" name="Picture 6" descr="Z:\ОБЩАЯ\логотипы\EPAS 2009.jpg"/>
          <p:cNvPicPr>
            <a:picLocks noChangeAspect="1" noChangeArrowheads="1"/>
          </p:cNvPicPr>
          <p:nvPr/>
        </p:nvPicPr>
        <p:blipFill>
          <a:blip r:embed="rId6"/>
          <a:srcRect/>
          <a:stretch>
            <a:fillRect/>
          </a:stretch>
        </p:blipFill>
        <p:spPr bwMode="auto">
          <a:xfrm>
            <a:off x="8036371" y="4509120"/>
            <a:ext cx="1000125" cy="620712"/>
          </a:xfrm>
          <a:prstGeom prst="rect">
            <a:avLst/>
          </a:prstGeom>
          <a:noFill/>
          <a:ln w="9525">
            <a:noFill/>
            <a:miter lim="800000"/>
            <a:headEnd/>
            <a:tailEnd/>
          </a:ln>
        </p:spPr>
      </p:pic>
      <p:pic>
        <p:nvPicPr>
          <p:cNvPr id="20" name="Рисунок 15"/>
          <p:cNvPicPr/>
          <p:nvPr/>
        </p:nvPicPr>
        <p:blipFill>
          <a:blip r:embed="rId7">
            <a:extLst>
              <a:ext uri="{28A0092B-C50C-407E-A947-70E740481C1C}">
                <a14:useLocalDpi xmlns:a14="http://schemas.microsoft.com/office/drawing/2010/main" val="0"/>
              </a:ext>
            </a:extLst>
          </a:blip>
          <a:stretch>
            <a:fillRect/>
          </a:stretch>
        </p:blipFill>
        <p:spPr>
          <a:xfrm>
            <a:off x="8245921" y="6237312"/>
            <a:ext cx="790575" cy="382270"/>
          </a:xfrm>
          <a:prstGeom prst="rect">
            <a:avLst/>
          </a:prstGeom>
        </p:spPr>
      </p:pic>
      <p:pic>
        <p:nvPicPr>
          <p:cNvPr id="21" name="Рисунок 16"/>
          <p:cNvPicPr/>
          <p:nvPr/>
        </p:nvPicPr>
        <p:blipFill>
          <a:blip r:embed="rId8">
            <a:extLst>
              <a:ext uri="{28A0092B-C50C-407E-A947-70E740481C1C}">
                <a14:useLocalDpi xmlns:a14="http://schemas.microsoft.com/office/drawing/2010/main" val="0"/>
              </a:ext>
            </a:extLst>
          </a:blip>
          <a:stretch>
            <a:fillRect/>
          </a:stretch>
        </p:blipFill>
        <p:spPr>
          <a:xfrm>
            <a:off x="8317929" y="5793691"/>
            <a:ext cx="618490" cy="418465"/>
          </a:xfrm>
          <a:prstGeom prst="rect">
            <a:avLst/>
          </a:prstGeom>
        </p:spPr>
      </p:pic>
      <p:pic>
        <p:nvPicPr>
          <p:cNvPr id="22"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45756" y="5202171"/>
            <a:ext cx="1744347" cy="45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54237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30</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29" y="1041722"/>
            <a:ext cx="8446445" cy="803102"/>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en-US" sz="2400" b="1" dirty="0" smtClean="0">
                <a:solidFill>
                  <a:srgbClr val="FFFF00"/>
                </a:solidFill>
                <a:latin typeface="Tahoma" pitchFamily="34" charset="0"/>
                <a:cs typeface="Tahoma" pitchFamily="34" charset="0"/>
              </a:rPr>
              <a:t>8.3 - 23 Sustainable Innovation Stories</a:t>
            </a:r>
            <a:r>
              <a:rPr lang="en-US" sz="2400" b="1" dirty="0">
                <a:solidFill>
                  <a:srgbClr val="FFFF00"/>
                </a:solidFill>
                <a:latin typeface="Tahoma" pitchFamily="34" charset="0"/>
                <a:cs typeface="Tahoma" pitchFamily="34" charset="0"/>
              </a:rPr>
              <a:t/>
            </a:r>
            <a:br>
              <a:rPr lang="en-US" sz="2400" b="1" dirty="0">
                <a:solidFill>
                  <a:srgbClr val="FFFF00"/>
                </a:solidFill>
                <a:latin typeface="Tahoma" pitchFamily="34" charset="0"/>
                <a:cs typeface="Tahoma" pitchFamily="34" charset="0"/>
              </a:rPr>
            </a:br>
            <a:r>
              <a:rPr lang="en-US" sz="2400" b="1" dirty="0">
                <a:solidFill>
                  <a:srgbClr val="FFFF00"/>
                </a:solidFill>
                <a:latin typeface="Tahoma" pitchFamily="34" charset="0"/>
                <a:cs typeface="Tahoma" pitchFamily="34" charset="0"/>
              </a:rPr>
              <a:t>from </a:t>
            </a:r>
            <a:r>
              <a:rPr lang="en-US" sz="2400" b="1" dirty="0" smtClean="0">
                <a:solidFill>
                  <a:srgbClr val="FFFF00"/>
                </a:solidFill>
                <a:latin typeface="Tahoma" pitchFamily="34" charset="0"/>
                <a:cs typeface="Tahoma" pitchFamily="34" charset="0"/>
              </a:rPr>
              <a:t>Russia &amp; Germany for </a:t>
            </a:r>
            <a:r>
              <a:rPr lang="en-US" sz="2400" b="1" dirty="0">
                <a:solidFill>
                  <a:srgbClr val="FFFF00"/>
                </a:solidFill>
                <a:latin typeface="Tahoma" pitchFamily="34" charset="0"/>
                <a:cs typeface="Tahoma" pitchFamily="34" charset="0"/>
              </a:rPr>
              <a:t>AIM2Flourish.com </a:t>
            </a: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15" name="Fußzeilenplatzhalter 3"/>
          <p:cNvSpPr>
            <a:spLocks noGrp="1"/>
          </p:cNvSpPr>
          <p:nvPr>
            <p:ph type="ftr" sz="quarter" idx="4294967295"/>
          </p:nvPr>
        </p:nvSpPr>
        <p:spPr>
          <a:xfrm>
            <a:off x="971600" y="5877272"/>
            <a:ext cx="6829740" cy="276999"/>
          </a:xfrm>
          <a:prstGeom prst="rect">
            <a:avLst/>
          </a:prstGeom>
        </p:spPr>
        <p:txBody>
          <a:bodyPr/>
          <a:lstStyle/>
          <a:p>
            <a:pPr algn="l" fontAlgn="base">
              <a:spcBef>
                <a:spcPct val="50000"/>
              </a:spcBef>
              <a:spcAft>
                <a:spcPct val="0"/>
              </a:spcAft>
              <a:buClr>
                <a:srgbClr val="F0AB00"/>
              </a:buClr>
              <a:buSzPct val="80000"/>
            </a:pPr>
            <a:r>
              <a:rPr lang="de-CH" sz="1200" dirty="0" smtClean="0"/>
              <a:t> </a:t>
            </a:r>
            <a:endParaRPr lang="de-DE" sz="2800" dirty="0"/>
          </a:p>
        </p:txBody>
      </p:sp>
      <p:sp>
        <p:nvSpPr>
          <p:cNvPr id="26" name="Fußzeilenplatzhalter 3"/>
          <p:cNvSpPr>
            <a:spLocks noGrp="1"/>
          </p:cNvSpPr>
          <p:nvPr>
            <p:ph type="ftr" sz="quarter" idx="4294967295"/>
          </p:nvPr>
        </p:nvSpPr>
        <p:spPr>
          <a:xfrm>
            <a:off x="225094" y="6465969"/>
            <a:ext cx="3477908" cy="276999"/>
          </a:xfrm>
          <a:prstGeom prst="rect">
            <a:avLst/>
          </a:prstGeom>
        </p:spPr>
        <p:txBody>
          <a:bodyPr/>
          <a:lstStyle/>
          <a:p>
            <a:r>
              <a:rPr lang="de-DE" sz="1200" dirty="0">
                <a:solidFill>
                  <a:schemeClr val="tx1"/>
                </a:solidFill>
              </a:rPr>
              <a:t>Source:  </a:t>
            </a:r>
            <a:r>
              <a:rPr lang="de-DE" sz="1200" dirty="0">
                <a:solidFill>
                  <a:schemeClr val="tx1"/>
                </a:solidFill>
                <a:hlinkClick r:id="rId5"/>
              </a:rPr>
              <a:t>http://</a:t>
            </a:r>
            <a:r>
              <a:rPr lang="de-DE" sz="1200" dirty="0" smtClean="0">
                <a:solidFill>
                  <a:schemeClr val="tx1"/>
                </a:solidFill>
                <a:hlinkClick r:id="rId5"/>
              </a:rPr>
              <a:t>aim2flourish.com</a:t>
            </a:r>
            <a:r>
              <a:rPr lang="de-DE" sz="1200" dirty="0" smtClean="0">
                <a:solidFill>
                  <a:schemeClr val="tx1"/>
                </a:solidFill>
              </a:rPr>
              <a:t> </a:t>
            </a:r>
            <a:endParaRPr lang="de-DE" sz="1200" dirty="0">
              <a:solidFill>
                <a:schemeClr val="tx1"/>
              </a:solidFill>
            </a:endParaRPr>
          </a:p>
        </p:txBody>
      </p:sp>
      <p:sp>
        <p:nvSpPr>
          <p:cNvPr id="27" name="TextBox 20"/>
          <p:cNvSpPr txBox="1"/>
          <p:nvPr/>
        </p:nvSpPr>
        <p:spPr>
          <a:xfrm>
            <a:off x="290951" y="6635246"/>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647" y="1844824"/>
            <a:ext cx="8244408" cy="4639400"/>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568" y="3966619"/>
            <a:ext cx="1620684" cy="891376"/>
          </a:xfrm>
          <a:prstGeom prst="rect">
            <a:avLst/>
          </a:prstGeom>
        </p:spPr>
      </p:pic>
    </p:spTree>
    <p:extLst>
      <p:ext uri="{BB962C8B-B14F-4D97-AF65-F5344CB8AC3E}">
        <p14:creationId xmlns:p14="http://schemas.microsoft.com/office/powerpoint/2010/main" val="25198911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772469"/>
            <a:ext cx="8067918" cy="4536851"/>
          </a:xfrm>
          <a:prstGeom prst="rect">
            <a:avLst/>
          </a:prstGeom>
        </p:spPr>
      </p:pic>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31</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29" y="1041721"/>
            <a:ext cx="8446445" cy="803103"/>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de-DE" sz="2400" b="1" dirty="0" smtClean="0">
                <a:solidFill>
                  <a:srgbClr val="FFFF00"/>
                </a:solidFill>
                <a:latin typeface="Tahoma" pitchFamily="34" charset="0"/>
                <a:cs typeface="Tahoma" pitchFamily="34" charset="0"/>
              </a:rPr>
              <a:t>8.4 University Website</a:t>
            </a:r>
            <a:r>
              <a:rPr lang="de-DE" sz="2400" b="1" dirty="0">
                <a:solidFill>
                  <a:srgbClr val="FFFF00"/>
                </a:solidFill>
                <a:latin typeface="Tahoma" pitchFamily="34" charset="0"/>
                <a:cs typeface="Tahoma" pitchFamily="34" charset="0"/>
              </a:rPr>
              <a:t>: </a:t>
            </a:r>
            <a:r>
              <a:rPr lang="de-DE" sz="2400" b="1" dirty="0" smtClean="0">
                <a:solidFill>
                  <a:srgbClr val="FFFF00"/>
                </a:solidFill>
                <a:latin typeface="Tahoma" pitchFamily="34" charset="0"/>
                <a:cs typeface="Tahoma" pitchFamily="34" charset="0"/>
              </a:rPr>
              <a:t>Promoting </a:t>
            </a:r>
            <a:r>
              <a:rPr lang="de-DE" sz="2400" b="1" dirty="0">
                <a:solidFill>
                  <a:srgbClr val="FFFF00"/>
                </a:solidFill>
                <a:latin typeface="Tahoma" pitchFamily="34" charset="0"/>
                <a:cs typeface="Tahoma" pitchFamily="34" charset="0"/>
              </a:rPr>
              <a:t>Aim2Flourish </a:t>
            </a:r>
            <a:r>
              <a:rPr lang="de-DE" sz="2400" b="1" dirty="0" smtClean="0">
                <a:solidFill>
                  <a:srgbClr val="FFFF00"/>
                </a:solidFill>
                <a:latin typeface="Tahoma" pitchFamily="34" charset="0"/>
                <a:cs typeface="Tahoma" pitchFamily="34" charset="0"/>
              </a:rPr>
              <a:t>Stories</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26" name="Fußzeilenplatzhalter 3"/>
          <p:cNvSpPr>
            <a:spLocks noGrp="1"/>
          </p:cNvSpPr>
          <p:nvPr>
            <p:ph type="ftr" sz="quarter" idx="4294967295"/>
          </p:nvPr>
        </p:nvSpPr>
        <p:spPr>
          <a:xfrm>
            <a:off x="874367" y="6248345"/>
            <a:ext cx="7235831" cy="276999"/>
          </a:xfrm>
          <a:prstGeom prst="rect">
            <a:avLst/>
          </a:prstGeom>
        </p:spPr>
        <p:txBody>
          <a:bodyPr/>
          <a:lstStyle/>
          <a:p>
            <a:r>
              <a:rPr lang="de-DE" sz="1200" dirty="0">
                <a:solidFill>
                  <a:schemeClr val="tx1"/>
                </a:solidFill>
              </a:rPr>
              <a:t>Source:  </a:t>
            </a:r>
            <a:r>
              <a:rPr lang="de-DE" sz="1200" dirty="0">
                <a:hlinkClick r:id="rId6"/>
              </a:rPr>
              <a:t>https://</a:t>
            </a:r>
            <a:r>
              <a:rPr lang="de-DE" sz="1200" dirty="0" smtClean="0">
                <a:hlinkClick r:id="rId6"/>
              </a:rPr>
              <a:t>ibda.ranepa.ru/about/news/istorii-ob-ustoychivykh-praktikakh-vedeniya-biznesa-v-rossii-ot-studentov-ibda-rankhigs-opublikovany.html</a:t>
            </a:r>
            <a:r>
              <a:rPr lang="de-DE" sz="1200" dirty="0" smtClean="0"/>
              <a:t> </a:t>
            </a:r>
            <a:endParaRPr lang="de-DE" sz="1200" dirty="0">
              <a:solidFill>
                <a:schemeClr val="tx1"/>
              </a:solidFill>
            </a:endParaRPr>
          </a:p>
        </p:txBody>
      </p:sp>
      <p:sp>
        <p:nvSpPr>
          <p:cNvPr id="3" name="TextBox 2"/>
          <p:cNvSpPr txBox="1"/>
          <p:nvPr/>
        </p:nvSpPr>
        <p:spPr>
          <a:xfrm>
            <a:off x="971600" y="2348880"/>
            <a:ext cx="1749197" cy="3354765"/>
          </a:xfrm>
          <a:prstGeom prst="rect">
            <a:avLst/>
          </a:prstGeom>
          <a:noFill/>
        </p:spPr>
        <p:txBody>
          <a:bodyPr wrap="none" rtlCol="0">
            <a:spAutoFit/>
          </a:bodyPr>
          <a:lstStyle/>
          <a:p>
            <a:endParaRPr lang="de-DE" sz="2000" b="1" dirty="0" smtClean="0"/>
          </a:p>
          <a:p>
            <a:r>
              <a:rPr lang="de-DE" sz="2000" b="1" dirty="0" err="1" smtClean="0">
                <a:solidFill>
                  <a:srgbClr val="FF0000"/>
                </a:solidFill>
              </a:rPr>
              <a:t>Knowing</a:t>
            </a:r>
            <a:r>
              <a:rPr lang="de-DE" sz="2000" b="1" dirty="0" smtClean="0">
                <a:solidFill>
                  <a:srgbClr val="FF0000"/>
                </a:solidFill>
              </a:rPr>
              <a:t> </a:t>
            </a:r>
            <a:r>
              <a:rPr lang="de-DE" sz="2000" b="1" dirty="0" smtClean="0"/>
              <a:t>+</a:t>
            </a:r>
            <a:endParaRPr lang="de-DE" sz="2000" b="1" dirty="0"/>
          </a:p>
          <a:p>
            <a:endParaRPr lang="de-DE" sz="2000" b="1" dirty="0" smtClean="0"/>
          </a:p>
          <a:p>
            <a:r>
              <a:rPr lang="de-DE" sz="2000" b="1" dirty="0" err="1" smtClean="0">
                <a:solidFill>
                  <a:srgbClr val="0070C0"/>
                </a:solidFill>
              </a:rPr>
              <a:t>Being</a:t>
            </a:r>
            <a:r>
              <a:rPr lang="de-DE" sz="2000" b="1" dirty="0" smtClean="0">
                <a:solidFill>
                  <a:srgbClr val="0070C0"/>
                </a:solidFill>
              </a:rPr>
              <a:t> </a:t>
            </a:r>
            <a:r>
              <a:rPr lang="de-DE" sz="2000" b="1" dirty="0" smtClean="0"/>
              <a:t>+ </a:t>
            </a:r>
          </a:p>
          <a:p>
            <a:endParaRPr lang="de-DE" sz="2000" b="1" dirty="0"/>
          </a:p>
          <a:p>
            <a:r>
              <a:rPr lang="de-DE" sz="2000" b="1" dirty="0" err="1" smtClean="0">
                <a:solidFill>
                  <a:srgbClr val="00B050"/>
                </a:solidFill>
              </a:rPr>
              <a:t>Doing</a:t>
            </a:r>
            <a:endParaRPr lang="de-DE" sz="2000" b="1" dirty="0" smtClean="0">
              <a:solidFill>
                <a:srgbClr val="00B050"/>
              </a:solidFill>
            </a:endParaRPr>
          </a:p>
          <a:p>
            <a:endParaRPr lang="de-DE" sz="2000" b="1" dirty="0"/>
          </a:p>
          <a:p>
            <a:r>
              <a:rPr lang="de-DE" b="1" dirty="0" smtClean="0"/>
              <a:t>=</a:t>
            </a:r>
          </a:p>
          <a:p>
            <a:endParaRPr lang="de-DE" dirty="0"/>
          </a:p>
          <a:p>
            <a:r>
              <a:rPr lang="de-DE" b="1" dirty="0" err="1" smtClean="0"/>
              <a:t>Sustainability</a:t>
            </a:r>
            <a:r>
              <a:rPr lang="de-DE" b="1" dirty="0" smtClean="0"/>
              <a:t> </a:t>
            </a:r>
          </a:p>
          <a:p>
            <a:r>
              <a:rPr lang="de-DE" b="1" dirty="0" err="1" smtClean="0"/>
              <a:t>Mindset</a:t>
            </a:r>
            <a:endParaRPr lang="ru-RU" b="1" dirty="0"/>
          </a:p>
        </p:txBody>
      </p:sp>
      <p:sp>
        <p:nvSpPr>
          <p:cNvPr id="12" name="TextBox 20"/>
          <p:cNvSpPr txBox="1"/>
          <p:nvPr/>
        </p:nvSpPr>
        <p:spPr>
          <a:xfrm>
            <a:off x="290951" y="6597932"/>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9877715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32</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29" y="1041722"/>
            <a:ext cx="8446445" cy="515070"/>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de-DE" sz="2400" b="1" dirty="0" smtClean="0">
                <a:solidFill>
                  <a:srgbClr val="FFFF00"/>
                </a:solidFill>
                <a:latin typeface="Tahoma" pitchFamily="34" charset="0"/>
                <a:cs typeface="Tahoma" pitchFamily="34" charset="0"/>
              </a:rPr>
              <a:t>8.5 </a:t>
            </a:r>
            <a:r>
              <a:rPr lang="de-DE" sz="2400" b="1" dirty="0" err="1" smtClean="0">
                <a:solidFill>
                  <a:srgbClr val="FFFF00"/>
                </a:solidFill>
                <a:latin typeface="Tahoma" pitchFamily="34" charset="0"/>
                <a:cs typeface="Tahoma" pitchFamily="34" charset="0"/>
              </a:rPr>
              <a:t>Promoting</a:t>
            </a:r>
            <a:r>
              <a:rPr lang="de-DE" sz="2400" b="1" dirty="0" smtClean="0">
                <a:solidFill>
                  <a:srgbClr val="FFFF00"/>
                </a:solidFill>
                <a:latin typeface="Tahoma" pitchFamily="34" charset="0"/>
                <a:cs typeface="Tahoma" pitchFamily="34" charset="0"/>
              </a:rPr>
              <a:t> </a:t>
            </a:r>
            <a:r>
              <a:rPr lang="de-DE" sz="2400" b="1" dirty="0">
                <a:solidFill>
                  <a:srgbClr val="FFFF00"/>
                </a:solidFill>
                <a:latin typeface="Tahoma" pitchFamily="34" charset="0"/>
                <a:cs typeface="Tahoma" pitchFamily="34" charset="0"/>
              </a:rPr>
              <a:t>Aim2Flourish </a:t>
            </a:r>
            <a:r>
              <a:rPr lang="de-DE" sz="2400" b="1" dirty="0" smtClean="0">
                <a:solidFill>
                  <a:srgbClr val="FFFF00"/>
                </a:solidFill>
                <a:latin typeface="Tahoma" pitchFamily="34" charset="0"/>
                <a:cs typeface="Tahoma" pitchFamily="34" charset="0"/>
              </a:rPr>
              <a:t>Stories on </a:t>
            </a:r>
            <a:r>
              <a:rPr lang="de-DE" sz="2400" b="1" dirty="0" err="1" smtClean="0">
                <a:solidFill>
                  <a:srgbClr val="FFFF00"/>
                </a:solidFill>
                <a:latin typeface="Tahoma" pitchFamily="34" charset="0"/>
                <a:cs typeface="Tahoma" pitchFamily="34" charset="0"/>
              </a:rPr>
              <a:t>Social</a:t>
            </a:r>
            <a:r>
              <a:rPr lang="de-DE" sz="2400" b="1" dirty="0" smtClean="0">
                <a:solidFill>
                  <a:srgbClr val="FFFF00"/>
                </a:solidFill>
                <a:latin typeface="Tahoma" pitchFamily="34" charset="0"/>
                <a:cs typeface="Tahoma" pitchFamily="34" charset="0"/>
              </a:rPr>
              <a:t> Media</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12" name="TextBox 20"/>
          <p:cNvSpPr txBox="1"/>
          <p:nvPr/>
        </p:nvSpPr>
        <p:spPr>
          <a:xfrm>
            <a:off x="290951" y="6597932"/>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pic>
        <p:nvPicPr>
          <p:cNvPr id="14"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858" y="2348880"/>
            <a:ext cx="4856646" cy="2736304"/>
          </a:xfrm>
          <a:prstGeom prst="rect">
            <a:avLst/>
          </a:prstGeom>
        </p:spPr>
      </p:pic>
      <p:pic>
        <p:nvPicPr>
          <p:cNvPr id="15" name="Inhaltsplatzhalt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2584" y="1774439"/>
            <a:ext cx="2415760" cy="4296833"/>
          </a:xfrm>
          <a:prstGeom prst="rect">
            <a:avLst/>
          </a:prstGeom>
        </p:spPr>
      </p:pic>
    </p:spTree>
    <p:extLst>
      <p:ext uri="{BB962C8B-B14F-4D97-AF65-F5344CB8AC3E}">
        <p14:creationId xmlns:p14="http://schemas.microsoft.com/office/powerpoint/2010/main" val="5695661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33</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29" y="1041722"/>
            <a:ext cx="8446445" cy="467038"/>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en-US" sz="2400" b="1" dirty="0" smtClean="0">
                <a:solidFill>
                  <a:srgbClr val="FFFF00"/>
                </a:solidFill>
                <a:latin typeface="Tahoma" pitchFamily="34" charset="0"/>
                <a:cs typeface="Tahoma" pitchFamily="34" charset="0"/>
              </a:rPr>
              <a:t>8.8 Students Reflecting on </a:t>
            </a:r>
            <a:r>
              <a:rPr lang="de-DE" sz="2400" b="1" dirty="0" smtClean="0">
                <a:solidFill>
                  <a:srgbClr val="FFFF00"/>
                </a:solidFill>
                <a:latin typeface="Tahoma" pitchFamily="34" charset="0"/>
                <a:cs typeface="Tahoma" pitchFamily="34" charset="0"/>
              </a:rPr>
              <a:t>Aim2Flourish</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12"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
        <p:nvSpPr>
          <p:cNvPr id="14" name="Inhaltsplatzhalter 2"/>
          <p:cNvSpPr txBox="1">
            <a:spLocks/>
          </p:cNvSpPr>
          <p:nvPr/>
        </p:nvSpPr>
        <p:spPr>
          <a:xfrm>
            <a:off x="683568" y="1844824"/>
            <a:ext cx="8186697" cy="4297364"/>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i="1" kern="0" dirty="0" smtClean="0"/>
              <a:t>“</a:t>
            </a:r>
            <a:r>
              <a:rPr lang="en-US" sz="2800" i="1" kern="0" dirty="0" smtClean="0"/>
              <a:t>We are under a </a:t>
            </a:r>
            <a:r>
              <a:rPr lang="en-US" sz="2800" i="1" kern="0" dirty="0" smtClean="0">
                <a:solidFill>
                  <a:srgbClr val="C00000"/>
                </a:solidFill>
              </a:rPr>
              <a:t>great impression </a:t>
            </a:r>
            <a:r>
              <a:rPr lang="en-US" sz="2800" i="1" kern="0" dirty="0" smtClean="0"/>
              <a:t>of </a:t>
            </a:r>
            <a:r>
              <a:rPr lang="en-US" sz="2800" i="1" kern="0" dirty="0" err="1" smtClean="0"/>
              <a:t>Artem</a:t>
            </a:r>
            <a:r>
              <a:rPr lang="en-US" sz="2800" i="1" kern="0" dirty="0" smtClean="0"/>
              <a:t> </a:t>
            </a:r>
            <a:r>
              <a:rPr lang="en-US" sz="2800" i="1" kern="0" dirty="0" err="1" smtClean="0"/>
              <a:t>Agabekov's</a:t>
            </a:r>
            <a:r>
              <a:rPr lang="en-US" sz="2800" i="1" kern="0" dirty="0" smtClean="0"/>
              <a:t> ideas - he </a:t>
            </a:r>
            <a:r>
              <a:rPr lang="en-US" sz="2800" i="1" kern="0" dirty="0" smtClean="0">
                <a:solidFill>
                  <a:srgbClr val="C00000"/>
                </a:solidFill>
              </a:rPr>
              <a:t>inspired</a:t>
            </a:r>
            <a:r>
              <a:rPr lang="en-US" sz="2800" i="1" kern="0" dirty="0" smtClean="0"/>
              <a:t> us to </a:t>
            </a:r>
            <a:r>
              <a:rPr lang="en-US" sz="2800" i="1" kern="0" dirty="0" smtClean="0">
                <a:solidFill>
                  <a:srgbClr val="C00000"/>
                </a:solidFill>
              </a:rPr>
              <a:t>think "out of the box" </a:t>
            </a:r>
            <a:r>
              <a:rPr lang="en-US" sz="2800" i="1" kern="0" dirty="0" smtClean="0"/>
              <a:t>and deeper than we used to. As we are doing our course in the field of management it was crucial for us to learn that we </a:t>
            </a:r>
            <a:r>
              <a:rPr lang="en-US" sz="2800" i="1" kern="0" dirty="0" smtClean="0">
                <a:solidFill>
                  <a:srgbClr val="C00000"/>
                </a:solidFill>
              </a:rPr>
              <a:t>should not think about employees like resources</a:t>
            </a:r>
            <a:r>
              <a:rPr lang="en-US" sz="2800" i="1" kern="0" dirty="0" smtClean="0"/>
              <a:t> but we should consider them as fountains of </a:t>
            </a:r>
            <a:r>
              <a:rPr lang="en-US" sz="2800" i="1" kern="0" dirty="0" smtClean="0">
                <a:solidFill>
                  <a:srgbClr val="C00000"/>
                </a:solidFill>
              </a:rPr>
              <a:t>inspiration</a:t>
            </a:r>
            <a:r>
              <a:rPr lang="en-US" sz="2800" i="1" kern="0" dirty="0" smtClean="0"/>
              <a:t> for organizational development”.</a:t>
            </a:r>
            <a:endParaRPr lang="de-DE" sz="2800" kern="0" dirty="0" smtClean="0"/>
          </a:p>
          <a:p>
            <a:pPr marL="0" indent="0">
              <a:buFontTx/>
              <a:buNone/>
            </a:pPr>
            <a:endParaRPr lang="de-DE" kern="0" dirty="0" smtClean="0"/>
          </a:p>
          <a:p>
            <a:pPr marL="0" indent="0">
              <a:buFontTx/>
              <a:buNone/>
            </a:pPr>
            <a:r>
              <a:rPr lang="de-DE" sz="2400" kern="0" dirty="0" err="1" smtClean="0"/>
              <a:t>Oct</a:t>
            </a:r>
            <a:r>
              <a:rPr lang="de-DE" sz="2400" kern="0" dirty="0" smtClean="0"/>
              <a:t> 18, 2017 </a:t>
            </a:r>
            <a:endParaRPr lang="de-DE" sz="2400" kern="0" dirty="0"/>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1891" y="4900262"/>
            <a:ext cx="3008208" cy="1804925"/>
          </a:xfrm>
          <a:prstGeom prst="rect">
            <a:avLst/>
          </a:prstGeom>
        </p:spPr>
      </p:pic>
    </p:spTree>
    <p:extLst>
      <p:ext uri="{BB962C8B-B14F-4D97-AF65-F5344CB8AC3E}">
        <p14:creationId xmlns:p14="http://schemas.microsoft.com/office/powerpoint/2010/main" val="19118609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2071" name="Text Box 23"/>
          <p:cNvSpPr txBox="1">
            <a:spLocks noChangeArrowheads="1"/>
          </p:cNvSpPr>
          <p:nvPr/>
        </p:nvSpPr>
        <p:spPr bwMode="auto">
          <a:xfrm>
            <a:off x="537201" y="1779230"/>
            <a:ext cx="8446445" cy="400110"/>
          </a:xfrm>
          <a:prstGeom prst="rect">
            <a:avLst/>
          </a:prstGeom>
          <a:noFill/>
          <a:ln w="9525">
            <a:noFill/>
            <a:miter lim="800000"/>
            <a:headEnd/>
            <a:tailEnd/>
          </a:ln>
          <a:effectLst/>
        </p:spPr>
        <p:txBody>
          <a:bodyPr wrap="square">
            <a:spAutoFit/>
          </a:bodyPr>
          <a:lstStyle/>
          <a:p>
            <a:pPr marL="82296" algn="ctr">
              <a:spcBef>
                <a:spcPct val="0"/>
              </a:spcBef>
              <a:defRPr/>
            </a:pPr>
            <a:r>
              <a:rPr lang="de-DE" sz="2000" b="1" u="sng" dirty="0" smtClean="0">
                <a:solidFill>
                  <a:srgbClr val="000000"/>
                </a:solidFill>
                <a:latin typeface="Arial Narrow" pitchFamily="34" charset="0"/>
              </a:rPr>
              <a:t> </a:t>
            </a:r>
            <a:endParaRPr lang="ru-RU" sz="1600" dirty="0">
              <a:solidFill>
                <a:srgbClr val="002060"/>
              </a:solidFill>
              <a:latin typeface="Tahoma" pitchFamily="34" charset="0"/>
              <a:cs typeface="Tahoma" pitchFamily="34" charset="0"/>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34</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28" y="1041723"/>
            <a:ext cx="8589372" cy="562126"/>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de-DE" sz="2400" b="1" dirty="0" smtClean="0">
                <a:solidFill>
                  <a:srgbClr val="FFFF00"/>
                </a:solidFill>
                <a:latin typeface="Tahoma" pitchFamily="34" charset="0"/>
                <a:cs typeface="Tahoma" pitchFamily="34" charset="0"/>
              </a:rPr>
              <a:t>9. Humor in Class: #Globalgoals - @</a:t>
            </a:r>
            <a:r>
              <a:rPr lang="de-DE" sz="2400" b="1" dirty="0" err="1" smtClean="0">
                <a:solidFill>
                  <a:srgbClr val="FFFF00"/>
                </a:solidFill>
                <a:latin typeface="Tahoma" pitchFamily="34" charset="0"/>
                <a:cs typeface="Tahoma" pitchFamily="34" charset="0"/>
              </a:rPr>
              <a:t>GoodLifeGoals</a:t>
            </a:r>
            <a:r>
              <a:rPr lang="de-DE" sz="2400" b="1" dirty="0" smtClean="0">
                <a:solidFill>
                  <a:srgbClr val="FFFF00"/>
                </a:solidFill>
                <a:latin typeface="Tahoma" pitchFamily="34" charset="0"/>
                <a:cs typeface="Tahoma" pitchFamily="34" charset="0"/>
              </a:rPr>
              <a:t> </a:t>
            </a:r>
            <a:r>
              <a:rPr lang="de-DE" sz="2400" b="1" dirty="0" smtClean="0">
                <a:solidFill>
                  <a:srgbClr val="FFFF00"/>
                </a:solidFill>
                <a:latin typeface="Tahoma" pitchFamily="34" charset="0"/>
                <a:cs typeface="Tahoma" pitchFamily="34" charset="0"/>
                <a:sym typeface="Wingdings" panose="05000000000000000000" pitchFamily="2" charset="2"/>
              </a:rPr>
              <a:t></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14" name="Rectangle 9"/>
          <p:cNvSpPr/>
          <p:nvPr/>
        </p:nvSpPr>
        <p:spPr>
          <a:xfrm>
            <a:off x="537130" y="6226838"/>
            <a:ext cx="6576646" cy="276999"/>
          </a:xfrm>
          <a:prstGeom prst="rect">
            <a:avLst/>
          </a:prstGeom>
        </p:spPr>
        <p:txBody>
          <a:bodyPr wrap="square">
            <a:spAutoFit/>
          </a:bodyPr>
          <a:lstStyle/>
          <a:p>
            <a:pPr fontAlgn="base">
              <a:spcBef>
                <a:spcPct val="0"/>
              </a:spcBef>
              <a:spcAft>
                <a:spcPct val="0"/>
              </a:spcAft>
            </a:pPr>
            <a:r>
              <a:rPr lang="en-US" sz="1200" dirty="0" smtClean="0">
                <a:solidFill>
                  <a:srgbClr val="000000"/>
                </a:solidFill>
              </a:rPr>
              <a:t>Source:</a:t>
            </a:r>
            <a:r>
              <a:rPr lang="de-DE" sz="1200" dirty="0" smtClean="0">
                <a:solidFill>
                  <a:srgbClr val="000000"/>
                </a:solidFill>
              </a:rPr>
              <a:t> </a:t>
            </a:r>
            <a:r>
              <a:rPr lang="de-DE" sz="1200" dirty="0">
                <a:solidFill>
                  <a:srgbClr val="000000"/>
                </a:solidFill>
                <a:hlinkClick r:id="rId4"/>
              </a:rPr>
              <a:t>https://</a:t>
            </a:r>
            <a:r>
              <a:rPr lang="de-DE" sz="1200" dirty="0" smtClean="0">
                <a:solidFill>
                  <a:srgbClr val="000000"/>
                </a:solidFill>
                <a:hlinkClick r:id="rId4"/>
              </a:rPr>
              <a:t>www.linkedin.com/feed/update/urn:li:activity:6398799971113590784</a:t>
            </a:r>
            <a:r>
              <a:rPr lang="de-DE" sz="1200" dirty="0" smtClean="0">
                <a:solidFill>
                  <a:srgbClr val="000000"/>
                </a:solidFill>
              </a:rPr>
              <a:t> </a:t>
            </a:r>
            <a:endParaRPr lang="ru-RU" sz="1200" dirty="0">
              <a:solidFill>
                <a:srgbClr val="000000"/>
              </a:solidFill>
            </a:endParaRPr>
          </a:p>
        </p:txBody>
      </p:sp>
      <p:pic>
        <p:nvPicPr>
          <p:cNvPr id="1026" name="Picture 2" descr="C:\Users\Ekaterina\Downloads\IMG_99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7295" y="1715244"/>
            <a:ext cx="7033846" cy="4286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20"/>
          <p:cNvSpPr txBox="1"/>
          <p:nvPr/>
        </p:nvSpPr>
        <p:spPr>
          <a:xfrm>
            <a:off x="290951" y="6554006"/>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7001246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35</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37" y="1041723"/>
            <a:ext cx="8446445" cy="562126"/>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en-US" sz="2400" b="1" dirty="0" smtClean="0">
                <a:solidFill>
                  <a:srgbClr val="FFFF00"/>
                </a:solidFill>
                <a:latin typeface="Tahoma" pitchFamily="34" charset="0"/>
                <a:cs typeface="Tahoma" pitchFamily="34" charset="0"/>
              </a:rPr>
              <a:t>10. COOL videos: TRUE Business Sustainability 3.0</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27" name="Rectangle 9"/>
          <p:cNvSpPr>
            <a:spLocks noChangeArrowheads="1"/>
          </p:cNvSpPr>
          <p:nvPr/>
        </p:nvSpPr>
        <p:spPr bwMode="auto">
          <a:xfrm>
            <a:off x="6817210" y="2293130"/>
            <a:ext cx="63573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n-US" dirty="0">
                <a:solidFill>
                  <a:srgbClr val="FFFFFF"/>
                </a:solidFill>
                <a:latin typeface="Myriad Pro"/>
                <a:ea typeface="ＭＳ Ｐゴシック"/>
              </a:rPr>
              <a:t>photo</a:t>
            </a:r>
            <a:endParaRPr lang="en-US" dirty="0">
              <a:solidFill>
                <a:srgbClr val="FFFFFF"/>
              </a:solidFill>
              <a:ea typeface="ＭＳ Ｐゴシック"/>
            </a:endParaRPr>
          </a:p>
        </p:txBody>
      </p:sp>
      <p:sp>
        <p:nvSpPr>
          <p:cNvPr id="28" name="Rectangle 10"/>
          <p:cNvSpPr>
            <a:spLocks noChangeArrowheads="1"/>
          </p:cNvSpPr>
          <p:nvPr/>
        </p:nvSpPr>
        <p:spPr bwMode="auto">
          <a:xfrm>
            <a:off x="6817210" y="4003980"/>
            <a:ext cx="63573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n-US">
                <a:solidFill>
                  <a:srgbClr val="FFFFFF"/>
                </a:solidFill>
                <a:latin typeface="Myriad Pro"/>
                <a:ea typeface="ＭＳ Ｐゴシック"/>
              </a:rPr>
              <a:t>photo</a:t>
            </a:r>
            <a:endParaRPr lang="en-US">
              <a:solidFill>
                <a:srgbClr val="FFFFFF"/>
              </a:solidFill>
              <a:ea typeface="ＭＳ Ｐゴシック"/>
            </a:endParaRPr>
          </a:p>
        </p:txBody>
      </p:sp>
      <p:sp>
        <p:nvSpPr>
          <p:cNvPr id="15" name="TextBox 5"/>
          <p:cNvSpPr txBox="1"/>
          <p:nvPr/>
        </p:nvSpPr>
        <p:spPr>
          <a:xfrm>
            <a:off x="453204" y="6284914"/>
            <a:ext cx="8071252" cy="461665"/>
          </a:xfrm>
          <a:prstGeom prst="rect">
            <a:avLst/>
          </a:prstGeom>
          <a:noFill/>
        </p:spPr>
        <p:txBody>
          <a:bodyPr wrap="square" lIns="0" rIns="0" rtlCol="0">
            <a:spAutoFit/>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50000"/>
              </a:spcBef>
              <a:spcAft>
                <a:spcPct val="0"/>
              </a:spcAft>
              <a:buClr>
                <a:srgbClr val="F0AB00"/>
              </a:buClr>
              <a:buSzPct val="80000"/>
            </a:pPr>
            <a:r>
              <a:rPr lang="de-CH" sz="1200" kern="0" dirty="0" smtClean="0">
                <a:solidFill>
                  <a:srgbClr val="000000"/>
                </a:solidFill>
                <a:ea typeface="Arial Unicode MS" pitchFamily="34" charset="-128"/>
                <a:cs typeface="Arial Unicode MS" pitchFamily="34" charset="-128"/>
              </a:rPr>
              <a:t>Source:  </a:t>
            </a:r>
            <a:r>
              <a:rPr sz="1200" kern="0" dirty="0">
                <a:solidFill>
                  <a:srgbClr val="000000"/>
                </a:solidFill>
                <a:ea typeface="Arial Unicode MS" pitchFamily="34" charset="-128"/>
                <a:cs typeface="Arial Unicode MS" pitchFamily="34" charset="-128"/>
                <a:hlinkClick r:id="rId4"/>
              </a:rPr>
              <a:t>https://</a:t>
            </a:r>
            <a:r>
              <a:rPr sz="1200" kern="0" dirty="0" smtClean="0">
                <a:solidFill>
                  <a:srgbClr val="000000"/>
                </a:solidFill>
                <a:ea typeface="Arial Unicode MS" pitchFamily="34" charset="-128"/>
                <a:cs typeface="Arial Unicode MS" pitchFamily="34" charset="-128"/>
                <a:hlinkClick r:id="rId4"/>
              </a:rPr>
              <a:t>www.youtube.com/watch?v=AEFqUh4PMmI</a:t>
            </a:r>
            <a:r>
              <a:rPr sz="1200" kern="0" dirty="0" smtClean="0">
                <a:solidFill>
                  <a:srgbClr val="000000"/>
                </a:solidFill>
                <a:ea typeface="Arial Unicode MS" pitchFamily="34" charset="-128"/>
                <a:cs typeface="Arial Unicode MS" pitchFamily="34" charset="-128"/>
              </a:rPr>
              <a:t> &amp; MORE on „Little Green Bags“</a:t>
            </a:r>
            <a:r>
              <a:rPr lang="ru-RU" sz="1200" kern="0" dirty="0" smtClean="0">
                <a:solidFill>
                  <a:srgbClr val="000000"/>
                </a:solidFill>
                <a:ea typeface="Arial Unicode MS" pitchFamily="34" charset="-128"/>
                <a:cs typeface="Arial Unicode MS" pitchFamily="34" charset="-128"/>
              </a:rPr>
              <a:t> </a:t>
            </a:r>
            <a:r>
              <a:rPr sz="1200" dirty="0" smtClean="0">
                <a:solidFill>
                  <a:srgbClr val="000000"/>
                </a:solidFill>
                <a:hlinkClick r:id="rId5"/>
              </a:rPr>
              <a:t>http</a:t>
            </a:r>
            <a:r>
              <a:rPr sz="1200" dirty="0">
                <a:solidFill>
                  <a:srgbClr val="000000"/>
                </a:solidFill>
                <a:hlinkClick r:id="rId5"/>
              </a:rPr>
              <a:t>://youtu.be/E0NkGtNU_9w</a:t>
            </a:r>
            <a:endParaRPr lang="de-CH" sz="1200" kern="0" dirty="0">
              <a:solidFill>
                <a:srgbClr val="000000"/>
              </a:solidFill>
              <a:ea typeface="Arial Unicode MS" pitchFamily="34" charset="-128"/>
              <a:cs typeface="Arial Unicode MS" pitchFamily="34" charset="-128"/>
            </a:endParaRPr>
          </a:p>
        </p:txBody>
      </p:sp>
      <p:pic>
        <p:nvPicPr>
          <p:cNvPr id="4" name="Picture 3">
            <a:hlinkClick r:id="rId4"/>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596" y="1752600"/>
            <a:ext cx="7323260" cy="4462212"/>
          </a:xfrm>
          <a:prstGeom prst="rect">
            <a:avLst/>
          </a:prstGeom>
        </p:spPr>
      </p:pic>
      <p:sp>
        <p:nvSpPr>
          <p:cNvPr id="14"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0901943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36</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37" y="1041723"/>
            <a:ext cx="8446445" cy="562126"/>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en-US" sz="2400" b="1" dirty="0" smtClean="0">
                <a:solidFill>
                  <a:srgbClr val="FFFF00"/>
                </a:solidFill>
                <a:latin typeface="Tahoma" pitchFamily="34" charset="0"/>
                <a:cs typeface="Tahoma" pitchFamily="34" charset="0"/>
              </a:rPr>
              <a:t>11. </a:t>
            </a:r>
            <a:r>
              <a:rPr lang="de-DE" sz="2400" b="1" dirty="0" err="1" smtClean="0">
                <a:solidFill>
                  <a:srgbClr val="FFFF00"/>
                </a:solidFill>
                <a:latin typeface="Tahoma" pitchFamily="34" charset="0"/>
                <a:cs typeface="Tahoma" pitchFamily="34" charset="0"/>
              </a:rPr>
              <a:t>Playing</a:t>
            </a:r>
            <a:r>
              <a:rPr lang="de-DE" sz="2400" b="1" dirty="0" smtClean="0">
                <a:solidFill>
                  <a:srgbClr val="FFFF00"/>
                </a:solidFill>
                <a:latin typeface="Tahoma" pitchFamily="34" charset="0"/>
                <a:cs typeface="Tahoma" pitchFamily="34" charset="0"/>
              </a:rPr>
              <a:t> Games on SDGs </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27" name="Rectangle 9"/>
          <p:cNvSpPr>
            <a:spLocks noChangeArrowheads="1"/>
          </p:cNvSpPr>
          <p:nvPr/>
        </p:nvSpPr>
        <p:spPr bwMode="auto">
          <a:xfrm>
            <a:off x="6817210" y="2293130"/>
            <a:ext cx="63573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n-US" dirty="0">
                <a:solidFill>
                  <a:srgbClr val="FFFFFF"/>
                </a:solidFill>
                <a:latin typeface="Myriad Pro"/>
                <a:ea typeface="ＭＳ Ｐゴシック"/>
              </a:rPr>
              <a:t>photo</a:t>
            </a:r>
            <a:endParaRPr lang="en-US" dirty="0">
              <a:solidFill>
                <a:srgbClr val="FFFFFF"/>
              </a:solidFill>
              <a:ea typeface="ＭＳ Ｐゴシック"/>
            </a:endParaRPr>
          </a:p>
        </p:txBody>
      </p:sp>
      <p:sp>
        <p:nvSpPr>
          <p:cNvPr id="28" name="Rectangle 10"/>
          <p:cNvSpPr>
            <a:spLocks noChangeArrowheads="1"/>
          </p:cNvSpPr>
          <p:nvPr/>
        </p:nvSpPr>
        <p:spPr bwMode="auto">
          <a:xfrm>
            <a:off x="6817210" y="4003980"/>
            <a:ext cx="63573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n-US">
                <a:solidFill>
                  <a:srgbClr val="FFFFFF"/>
                </a:solidFill>
                <a:latin typeface="Myriad Pro"/>
                <a:ea typeface="ＭＳ Ｐゴシック"/>
              </a:rPr>
              <a:t>photo</a:t>
            </a:r>
            <a:endParaRPr lang="en-US">
              <a:solidFill>
                <a:srgbClr val="FFFFFF"/>
              </a:solidFill>
              <a:ea typeface="ＭＳ Ｐゴシック"/>
            </a:endParaRPr>
          </a:p>
        </p:txBody>
      </p:sp>
      <p:sp>
        <p:nvSpPr>
          <p:cNvPr id="14"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
        <p:nvSpPr>
          <p:cNvPr id="2" name="Rectangle 1"/>
          <p:cNvSpPr/>
          <p:nvPr/>
        </p:nvSpPr>
        <p:spPr>
          <a:xfrm>
            <a:off x="2603854" y="5477162"/>
            <a:ext cx="3659976" cy="523220"/>
          </a:xfrm>
          <a:prstGeom prst="rect">
            <a:avLst/>
          </a:prstGeom>
        </p:spPr>
        <p:txBody>
          <a:bodyPr wrap="none">
            <a:spAutoFit/>
          </a:bodyPr>
          <a:lstStyle/>
          <a:p>
            <a:pPr algn="ctr"/>
            <a:r>
              <a:rPr lang="en-US" sz="2800" b="1" dirty="0">
                <a:hlinkClick r:id="rId4"/>
              </a:rPr>
              <a:t>https://</a:t>
            </a:r>
            <a:r>
              <a:rPr lang="en-US" sz="2800" b="1" dirty="0" smtClean="0">
                <a:hlinkClick r:id="rId4"/>
              </a:rPr>
              <a:t>go-goals.org</a:t>
            </a:r>
            <a:r>
              <a:rPr lang="en-US" sz="2800" b="1" dirty="0" smtClean="0"/>
              <a:t>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66" y="2390447"/>
            <a:ext cx="4393543" cy="24713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5969" y="2370365"/>
            <a:ext cx="4425113" cy="2491450"/>
          </a:xfrm>
          <a:prstGeom prst="rect">
            <a:avLst/>
          </a:prstGeom>
        </p:spPr>
      </p:pic>
    </p:spTree>
    <p:extLst>
      <p:ext uri="{BB962C8B-B14F-4D97-AF65-F5344CB8AC3E}">
        <p14:creationId xmlns:p14="http://schemas.microsoft.com/office/powerpoint/2010/main" val="42171858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a:xfrm>
            <a:off x="6525527" y="6338819"/>
            <a:ext cx="1905000" cy="457200"/>
          </a:xfrm>
        </p:spPr>
        <p:txBody>
          <a:bodyPr/>
          <a:lstStyle/>
          <a:p>
            <a:fld id="{027F3A33-6A4A-4395-8324-C6DCD486F135}" type="slidenum">
              <a:rPr lang="ru-RU" smtClean="0">
                <a:solidFill>
                  <a:srgbClr val="808080">
                    <a:lumMod val="75000"/>
                  </a:srgbClr>
                </a:solidFill>
              </a:rPr>
              <a:pPr/>
              <a:t>37</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37" y="1041723"/>
            <a:ext cx="8446445" cy="562126"/>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a:r>
              <a:rPr lang="en-US" sz="2400" b="1" dirty="0" smtClean="0">
                <a:solidFill>
                  <a:srgbClr val="FFFF00"/>
                </a:solidFill>
                <a:latin typeface="Tahoma" pitchFamily="34" charset="0"/>
                <a:cs typeface="Tahoma" pitchFamily="34" charset="0"/>
              </a:rPr>
              <a:t>12. Sustainable Life-Style  </a:t>
            </a:r>
            <a:r>
              <a:rPr lang="en-US" sz="2400" b="1" dirty="0">
                <a:solidFill>
                  <a:srgbClr val="FFFF00"/>
                </a:solidFill>
                <a:latin typeface="Tahoma" pitchFamily="34" charset="0"/>
                <a:cs typeface="Tahoma" pitchFamily="34" charset="0"/>
              </a:rPr>
              <a:t>„Less is More!”</a:t>
            </a:r>
          </a:p>
          <a:p>
            <a:pPr algn="ctr" fontAlgn="base">
              <a:spcBef>
                <a:spcPct val="0"/>
              </a:spcBef>
              <a:spcAft>
                <a:spcPct val="0"/>
              </a:spcAft>
            </a:pP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15" name="Rectangle 12"/>
          <p:cNvSpPr>
            <a:spLocks noChangeArrowheads="1"/>
          </p:cNvSpPr>
          <p:nvPr/>
        </p:nvSpPr>
        <p:spPr bwMode="auto">
          <a:xfrm>
            <a:off x="197827" y="1459892"/>
            <a:ext cx="7725508" cy="5339923"/>
          </a:xfrm>
          <a:prstGeom prst="rect">
            <a:avLst/>
          </a:prstGeom>
          <a:noFill/>
          <a:ln w="9525">
            <a:noFill/>
            <a:miter lim="800000"/>
            <a:headEnd/>
            <a:tailEnd/>
          </a:ln>
        </p:spPr>
        <p:txBody>
          <a:bodyPr wrap="square">
            <a:spAutoFit/>
          </a:bodyPr>
          <a:lstStyle/>
          <a:p>
            <a:pPr marL="342900" indent="-342900">
              <a:spcBef>
                <a:spcPct val="20000"/>
              </a:spcBef>
              <a:buFont typeface="Arial" panose="020B0604020202020204" pitchFamily="34" charset="0"/>
              <a:buChar char="•"/>
            </a:pPr>
            <a:endParaRPr lang="ru-RU" sz="500" dirty="0">
              <a:solidFill>
                <a:prstClr val="black"/>
              </a:solidFill>
              <a:latin typeface="Calibri"/>
            </a:endParaRPr>
          </a:p>
          <a:p>
            <a:pPr marL="342900" indent="-342900">
              <a:spcBef>
                <a:spcPct val="20000"/>
              </a:spcBef>
              <a:buFont typeface="Arial" panose="020B0604020202020204" pitchFamily="34" charset="0"/>
              <a:buChar char="•"/>
            </a:pPr>
            <a:endParaRPr lang="en-US" sz="2800" dirty="0" smtClean="0">
              <a:solidFill>
                <a:srgbClr val="003F82"/>
              </a:solidFill>
            </a:endParaRPr>
          </a:p>
          <a:p>
            <a:pPr marL="342900" indent="-342900">
              <a:spcBef>
                <a:spcPct val="20000"/>
              </a:spcBef>
              <a:buFont typeface="Arial" panose="020B0604020202020204" pitchFamily="34" charset="0"/>
              <a:buChar char="•"/>
            </a:pPr>
            <a:r>
              <a:rPr lang="en-US" sz="2800" dirty="0" smtClean="0">
                <a:solidFill>
                  <a:srgbClr val="003F82"/>
                </a:solidFill>
              </a:rPr>
              <a:t>#</a:t>
            </a:r>
            <a:r>
              <a:rPr lang="en-US" sz="2800" dirty="0" err="1" smtClean="0">
                <a:solidFill>
                  <a:srgbClr val="003F82"/>
                </a:solidFill>
              </a:rPr>
              <a:t>SlowLife</a:t>
            </a:r>
            <a:endParaRPr lang="en-US" sz="2800" dirty="0" smtClean="0">
              <a:solidFill>
                <a:srgbClr val="003F82"/>
              </a:solidFill>
            </a:endParaRPr>
          </a:p>
          <a:p>
            <a:pPr marL="342900" indent="-342900">
              <a:spcBef>
                <a:spcPct val="20000"/>
              </a:spcBef>
              <a:buFont typeface="Arial" panose="020B0604020202020204" pitchFamily="34" charset="0"/>
              <a:buChar char="•"/>
            </a:pPr>
            <a:r>
              <a:rPr lang="en-US" sz="2800" dirty="0" smtClean="0">
                <a:solidFill>
                  <a:srgbClr val="003F82"/>
                </a:solidFill>
              </a:rPr>
              <a:t>#</a:t>
            </a:r>
            <a:r>
              <a:rPr lang="en-US" sz="2800" dirty="0" err="1" smtClean="0">
                <a:solidFill>
                  <a:srgbClr val="003F82"/>
                </a:solidFill>
              </a:rPr>
              <a:t>SlowFood</a:t>
            </a:r>
            <a:r>
              <a:rPr lang="en-US" sz="2800" dirty="0" smtClean="0">
                <a:solidFill>
                  <a:srgbClr val="003F82"/>
                </a:solidFill>
              </a:rPr>
              <a:t> </a:t>
            </a:r>
          </a:p>
          <a:p>
            <a:pPr marL="342900" indent="-342900">
              <a:spcBef>
                <a:spcPct val="20000"/>
              </a:spcBef>
              <a:buFont typeface="Arial" panose="020B0604020202020204" pitchFamily="34" charset="0"/>
              <a:buChar char="•"/>
            </a:pPr>
            <a:r>
              <a:rPr lang="en-US" sz="2800" dirty="0" smtClean="0">
                <a:solidFill>
                  <a:srgbClr val="003F82"/>
                </a:solidFill>
              </a:rPr>
              <a:t>#</a:t>
            </a:r>
            <a:r>
              <a:rPr lang="en-US" sz="2800" dirty="0" err="1" smtClean="0">
                <a:solidFill>
                  <a:srgbClr val="003F82"/>
                </a:solidFill>
              </a:rPr>
              <a:t>SlowTravel</a:t>
            </a:r>
            <a:endParaRPr lang="en-US" sz="2800" dirty="0">
              <a:solidFill>
                <a:srgbClr val="003F82"/>
              </a:solidFill>
            </a:endParaRPr>
          </a:p>
          <a:p>
            <a:pPr marL="342900" indent="-342900">
              <a:spcBef>
                <a:spcPct val="20000"/>
              </a:spcBef>
              <a:buFont typeface="Arial" panose="020B0604020202020204" pitchFamily="34" charset="0"/>
              <a:buChar char="•"/>
            </a:pPr>
            <a:r>
              <a:rPr lang="en-US" sz="2800" dirty="0" smtClean="0">
                <a:solidFill>
                  <a:srgbClr val="003F82"/>
                </a:solidFill>
              </a:rPr>
              <a:t>#</a:t>
            </a:r>
            <a:r>
              <a:rPr lang="en-US" sz="2800" dirty="0" err="1" smtClean="0">
                <a:solidFill>
                  <a:srgbClr val="003F82"/>
                </a:solidFill>
              </a:rPr>
              <a:t>SlowEducation</a:t>
            </a:r>
            <a:r>
              <a:rPr lang="en-US" sz="2800" dirty="0" smtClean="0">
                <a:solidFill>
                  <a:srgbClr val="003F82"/>
                </a:solidFill>
              </a:rPr>
              <a:t> </a:t>
            </a:r>
          </a:p>
          <a:p>
            <a:pPr marL="342900" indent="-342900">
              <a:spcBef>
                <a:spcPct val="20000"/>
              </a:spcBef>
              <a:buFont typeface="Arial" panose="020B0604020202020204" pitchFamily="34" charset="0"/>
              <a:buChar char="•"/>
            </a:pPr>
            <a:r>
              <a:rPr lang="en-US" sz="2800" dirty="0">
                <a:solidFill>
                  <a:srgbClr val="003F82"/>
                </a:solidFill>
              </a:rPr>
              <a:t>#</a:t>
            </a:r>
            <a:r>
              <a:rPr lang="en-US" sz="2800" dirty="0" err="1" smtClean="0">
                <a:solidFill>
                  <a:srgbClr val="003F82"/>
                </a:solidFill>
              </a:rPr>
              <a:t>SlowFashion</a:t>
            </a:r>
            <a:endParaRPr lang="en-US" sz="2800" dirty="0" smtClean="0">
              <a:solidFill>
                <a:srgbClr val="003F82"/>
              </a:solidFill>
            </a:endParaRPr>
          </a:p>
          <a:p>
            <a:pPr marL="342900" indent="-342900">
              <a:spcBef>
                <a:spcPct val="20000"/>
              </a:spcBef>
              <a:buFont typeface="Arial" panose="020B0604020202020204" pitchFamily="34" charset="0"/>
              <a:buChar char="•"/>
            </a:pPr>
            <a:r>
              <a:rPr lang="en-US" sz="2800" dirty="0" smtClean="0">
                <a:solidFill>
                  <a:srgbClr val="003F82"/>
                </a:solidFill>
              </a:rPr>
              <a:t>#</a:t>
            </a:r>
            <a:r>
              <a:rPr lang="en-US" sz="2800" dirty="0" err="1" smtClean="0">
                <a:solidFill>
                  <a:srgbClr val="003F82"/>
                </a:solidFill>
              </a:rPr>
              <a:t>SlowMoney</a:t>
            </a:r>
            <a:endParaRPr lang="en-US" sz="2800" dirty="0">
              <a:solidFill>
                <a:srgbClr val="003F82"/>
              </a:solidFill>
            </a:endParaRPr>
          </a:p>
          <a:p>
            <a:pPr marL="342900" indent="-342900">
              <a:spcBef>
                <a:spcPct val="20000"/>
              </a:spcBef>
              <a:buFont typeface="Arial" panose="020B0604020202020204" pitchFamily="34" charset="0"/>
              <a:buChar char="•"/>
            </a:pPr>
            <a:r>
              <a:rPr lang="en-US" sz="2800" dirty="0">
                <a:solidFill>
                  <a:srgbClr val="003F82"/>
                </a:solidFill>
              </a:rPr>
              <a:t>#</a:t>
            </a:r>
            <a:r>
              <a:rPr lang="en-US" sz="2800" dirty="0" err="1" smtClean="0">
                <a:solidFill>
                  <a:srgbClr val="003F82"/>
                </a:solidFill>
              </a:rPr>
              <a:t>SlowBusiness</a:t>
            </a:r>
            <a:endParaRPr lang="en-US" sz="2800" dirty="0">
              <a:solidFill>
                <a:srgbClr val="003F82"/>
              </a:solidFill>
            </a:endParaRPr>
          </a:p>
          <a:p>
            <a:pPr marL="342900" indent="-342900">
              <a:spcBef>
                <a:spcPct val="20000"/>
              </a:spcBef>
              <a:buFont typeface="Arial" panose="020B0604020202020204" pitchFamily="34" charset="0"/>
              <a:buChar char="•"/>
            </a:pPr>
            <a:endParaRPr lang="en-US" sz="2800" dirty="0" smtClean="0">
              <a:solidFill>
                <a:srgbClr val="003F82"/>
              </a:solidFill>
            </a:endParaRPr>
          </a:p>
          <a:p>
            <a:pPr marL="342900" indent="-342900">
              <a:spcBef>
                <a:spcPct val="20000"/>
              </a:spcBef>
              <a:buFont typeface="Arial" panose="020B0604020202020204" pitchFamily="34" charset="0"/>
              <a:buChar char="•"/>
            </a:pPr>
            <a:endParaRPr lang="en-US" sz="2800" dirty="0">
              <a:solidFill>
                <a:srgbClr val="003F82"/>
              </a:solidFill>
            </a:endParaRPr>
          </a:p>
        </p:txBody>
      </p:sp>
      <p:sp>
        <p:nvSpPr>
          <p:cNvPr id="12"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7321" y="2066924"/>
            <a:ext cx="5630453" cy="385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6147287" y="6265914"/>
            <a:ext cx="1981201" cy="261610"/>
          </a:xfrm>
          <a:prstGeom prst="rect">
            <a:avLst/>
          </a:prstGeom>
        </p:spPr>
        <p:txBody>
          <a:bodyPr wrap="square">
            <a:spAutoFit/>
          </a:bodyPr>
          <a:lstStyle/>
          <a:p>
            <a:r>
              <a:rPr lang="en-US" sz="1100" dirty="0">
                <a:solidFill>
                  <a:prstClr val="black"/>
                </a:solidFill>
                <a:latin typeface="Arial" panose="020B0604020202020204" pitchFamily="34" charset="0"/>
                <a:ea typeface="+mn-ea"/>
                <a:cs typeface="Arial" panose="020B0604020202020204" pitchFamily="34" charset="0"/>
              </a:rPr>
              <a:t>Source: </a:t>
            </a:r>
            <a:r>
              <a:rPr lang="de-DE" sz="1100" dirty="0" smtClean="0">
                <a:solidFill>
                  <a:prstClr val="black"/>
                </a:solidFill>
                <a:latin typeface="Arial" panose="020B0604020202020204" pitchFamily="34" charset="0"/>
                <a:ea typeface="+mn-ea"/>
                <a:cs typeface="Arial" panose="020B0604020202020204" pitchFamily="34" charset="0"/>
                <a:hlinkClick r:id="rId5"/>
              </a:rPr>
              <a:t>Slow Food</a:t>
            </a:r>
            <a:r>
              <a:rPr lang="de-DE" sz="1100" dirty="0" smtClean="0">
                <a:solidFill>
                  <a:prstClr val="black"/>
                </a:solidFill>
                <a:latin typeface="Arial" panose="020B0604020202020204" pitchFamily="34" charset="0"/>
                <a:ea typeface="+mn-ea"/>
                <a:cs typeface="Arial" panose="020B0604020202020204" pitchFamily="34" charset="0"/>
              </a:rPr>
              <a:t>, 2018</a:t>
            </a:r>
            <a:endParaRPr lang="ru-RU" sz="11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37064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38</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29" y="1052736"/>
            <a:ext cx="8446445" cy="515070"/>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de-DE" sz="2400" b="1" dirty="0" smtClean="0">
                <a:solidFill>
                  <a:srgbClr val="FFFF00"/>
                </a:solidFill>
                <a:latin typeface="Tahoma" pitchFamily="34" charset="0"/>
                <a:cs typeface="Tahoma" pitchFamily="34" charset="0"/>
              </a:rPr>
              <a:t>13. Movies </a:t>
            </a:r>
            <a:r>
              <a:rPr lang="de-DE" sz="2400" b="1" dirty="0" err="1" smtClean="0">
                <a:solidFill>
                  <a:srgbClr val="FFFF00"/>
                </a:solidFill>
                <a:latin typeface="Tahoma" pitchFamily="34" charset="0"/>
                <a:cs typeface="Tahoma" pitchFamily="34" charset="0"/>
              </a:rPr>
              <a:t>to</a:t>
            </a:r>
            <a:r>
              <a:rPr lang="de-DE" sz="2400" b="1" dirty="0" smtClean="0">
                <a:solidFill>
                  <a:srgbClr val="FFFF00"/>
                </a:solidFill>
                <a:latin typeface="Tahoma" pitchFamily="34" charset="0"/>
                <a:cs typeface="Tahoma" pitchFamily="34" charset="0"/>
              </a:rPr>
              <a:t> Watch Outside </a:t>
            </a:r>
            <a:r>
              <a:rPr lang="de-DE" sz="2400" b="1" dirty="0" err="1" smtClean="0">
                <a:solidFill>
                  <a:srgbClr val="FFFF00"/>
                </a:solidFill>
                <a:latin typeface="Tahoma" pitchFamily="34" charset="0"/>
                <a:cs typeface="Tahoma" pitchFamily="34" charset="0"/>
              </a:rPr>
              <a:t>of</a:t>
            </a:r>
            <a:r>
              <a:rPr lang="de-DE" sz="2400" b="1" dirty="0" smtClean="0">
                <a:solidFill>
                  <a:srgbClr val="FFFF00"/>
                </a:solidFill>
                <a:latin typeface="Tahoma" pitchFamily="34" charset="0"/>
                <a:cs typeface="Tahoma" pitchFamily="34" charset="0"/>
              </a:rPr>
              <a:t> Class</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15"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5101" y="1693249"/>
            <a:ext cx="3365500" cy="4756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640026" y="6318939"/>
            <a:ext cx="5328592" cy="261610"/>
          </a:xfrm>
          <a:prstGeom prst="rect">
            <a:avLst/>
          </a:prstGeom>
        </p:spPr>
        <p:txBody>
          <a:bodyPr wrap="square">
            <a:spAutoFit/>
          </a:bodyPr>
          <a:lstStyle/>
          <a:p>
            <a:pPr algn="r" defTabSz="914400" fontAlgn="auto">
              <a:spcBef>
                <a:spcPts val="0"/>
              </a:spcBef>
              <a:spcAft>
                <a:spcPts val="0"/>
              </a:spcAft>
            </a:pPr>
            <a:r>
              <a:rPr lang="en-US" sz="1100" dirty="0">
                <a:solidFill>
                  <a:prstClr val="black"/>
                </a:solidFill>
                <a:latin typeface="Arial" panose="020B0604020202020204" pitchFamily="34" charset="0"/>
                <a:ea typeface="+mn-ea"/>
                <a:cs typeface="Arial" panose="020B0604020202020204" pitchFamily="34" charset="0"/>
              </a:rPr>
              <a:t>Source: </a:t>
            </a:r>
            <a:r>
              <a:rPr lang="en-US" sz="1100" dirty="0" smtClean="0">
                <a:solidFill>
                  <a:prstClr val="black"/>
                </a:solidFill>
                <a:latin typeface="Arial" panose="020B0604020202020204" pitchFamily="34" charset="0"/>
                <a:ea typeface="+mn-ea"/>
                <a:cs typeface="Arial" panose="020B0604020202020204" pitchFamily="34" charset="0"/>
              </a:rPr>
              <a:t> </a:t>
            </a:r>
            <a:r>
              <a:rPr lang="en-US" sz="1100" dirty="0" smtClean="0">
                <a:solidFill>
                  <a:prstClr val="black"/>
                </a:solidFill>
                <a:latin typeface="Arial" panose="020B0604020202020204" pitchFamily="34" charset="0"/>
                <a:ea typeface="+mn-ea"/>
                <a:cs typeface="Arial" panose="020B0604020202020204" pitchFamily="34" charset="0"/>
                <a:hlinkClick r:id="rId6"/>
              </a:rPr>
              <a:t>YouTube</a:t>
            </a:r>
            <a:endParaRPr lang="ru-RU" sz="1100" dirty="0">
              <a:solidFill>
                <a:prstClr val="black"/>
              </a:solidFill>
              <a:latin typeface="Calibri"/>
              <a:ea typeface="+mn-ea"/>
              <a:cs typeface="+mn-cs"/>
            </a:endParaRPr>
          </a:p>
        </p:txBody>
      </p:sp>
    </p:spTree>
    <p:extLst>
      <p:ext uri="{BB962C8B-B14F-4D97-AF65-F5344CB8AC3E}">
        <p14:creationId xmlns:p14="http://schemas.microsoft.com/office/powerpoint/2010/main" val="16767593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3"/>
          <p:cNvSpPr txBox="1">
            <a:spLocks noChangeArrowheads="1"/>
          </p:cNvSpPr>
          <p:nvPr/>
        </p:nvSpPr>
        <p:spPr bwMode="auto">
          <a:xfrm>
            <a:off x="332724" y="3094723"/>
            <a:ext cx="8157617" cy="769441"/>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US" sz="4400" b="1" dirty="0">
                <a:solidFill>
                  <a:srgbClr val="92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SO WHAT?</a:t>
            </a:r>
            <a:endParaRPr lang="ru-RU" sz="4400" b="1" dirty="0">
              <a:solidFill>
                <a:srgbClr val="92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7" name="Picture 2" descr="D:\!_WORK\0_RANHiGS\PREZA_RAZDATKA\kollaj_lenta_color.jpg"/>
          <p:cNvPicPr>
            <a:picLocks noChangeAspect="1" noChangeArrowheads="1"/>
          </p:cNvPicPr>
          <p:nvPr/>
        </p:nvPicPr>
        <p:blipFill>
          <a:blip r:embed="rId3" cstate="print"/>
          <a:srcRect/>
          <a:stretch>
            <a:fillRect/>
          </a:stretch>
        </p:blipFill>
        <p:spPr bwMode="auto">
          <a:xfrm>
            <a:off x="1468345" y="1268760"/>
            <a:ext cx="6464301" cy="724900"/>
          </a:xfrm>
          <a:prstGeom prst="rect">
            <a:avLst/>
          </a:prstGeom>
          <a:noFill/>
        </p:spPr>
      </p:pic>
      <p:pic>
        <p:nvPicPr>
          <p:cNvPr id="13"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257" y="219290"/>
            <a:ext cx="2540005" cy="774702"/>
          </a:xfrm>
          <a:prstGeom prst="rect">
            <a:avLst/>
          </a:prstGeom>
        </p:spPr>
      </p:pic>
      <p:pic>
        <p:nvPicPr>
          <p:cNvPr id="14" name="Grafik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7862" y="116632"/>
            <a:ext cx="3056138" cy="877360"/>
          </a:xfrm>
          <a:prstGeom prst="rect">
            <a:avLst/>
          </a:prstGeom>
        </p:spPr>
      </p:pic>
      <p:sp>
        <p:nvSpPr>
          <p:cNvPr id="15" name="Text Box 23"/>
          <p:cNvSpPr txBox="1">
            <a:spLocks noChangeArrowheads="1"/>
          </p:cNvSpPr>
          <p:nvPr/>
        </p:nvSpPr>
        <p:spPr bwMode="auto">
          <a:xfrm>
            <a:off x="476002" y="6021021"/>
            <a:ext cx="7456563" cy="605294"/>
          </a:xfrm>
          <a:prstGeom prst="rect">
            <a:avLst/>
          </a:prstGeom>
          <a:noFill/>
          <a:ln w="9525">
            <a:noFill/>
            <a:miter lim="800000"/>
            <a:headEnd/>
            <a:tailEnd/>
          </a:ln>
          <a:effectLst/>
        </p:spPr>
        <p:txBody>
          <a:bodyPr wrap="square">
            <a:spAutoFit/>
          </a:bodyPr>
          <a:lstStyle/>
          <a:p>
            <a:pPr marL="26988" algn="ctr" fontAlgn="base">
              <a:lnSpc>
                <a:spcPts val="2000"/>
              </a:lnSpc>
              <a:spcBef>
                <a:spcPct val="0"/>
              </a:spcBef>
              <a:spcAft>
                <a:spcPct val="0"/>
              </a:spcAft>
            </a:pPr>
            <a:r>
              <a:rPr lang="ru-RU"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Екатерина Иванова</a:t>
            </a:r>
            <a:endParaRPr lang="en-US"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endParaRPr>
          </a:p>
          <a:p>
            <a:pPr marL="26988" algn="ctr" fontAlgn="base">
              <a:lnSpc>
                <a:spcPts val="2000"/>
              </a:lnSpc>
              <a:spcBef>
                <a:spcPct val="0"/>
              </a:spcBef>
              <a:spcAft>
                <a:spcPct val="0"/>
              </a:spcAft>
            </a:pPr>
            <a:r>
              <a:rPr lang="ru-RU"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16</a:t>
            </a:r>
            <a:r>
              <a:rPr lang="en-US"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 </a:t>
            </a:r>
            <a:r>
              <a:rPr lang="ru-RU"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октября</a:t>
            </a:r>
            <a:r>
              <a:rPr lang="en-US"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 2018, </a:t>
            </a:r>
            <a:r>
              <a:rPr lang="ru-RU" sz="2400" b="1" dirty="0" smtClean="0">
                <a:solidFill>
                  <a:srgbClr val="922223"/>
                </a:solidFill>
                <a:latin typeface="Tahoma" panose="020B0604030504040204" pitchFamily="34" charset="0"/>
                <a:ea typeface="Tahoma" panose="020B0604030504040204" pitchFamily="34" charset="0"/>
                <a:cs typeface="Tahoma" panose="020B0604030504040204" pitchFamily="34" charset="0"/>
              </a:rPr>
              <a:t>Москва </a:t>
            </a:r>
            <a:endParaRPr lang="ru-RU" sz="2400" b="1" dirty="0">
              <a:solidFill>
                <a:srgbClr val="922223"/>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6" descr="Z:\ОБЩАЯ\логотипы\EPAS 2009.jpg"/>
          <p:cNvPicPr>
            <a:picLocks noChangeAspect="1" noChangeArrowheads="1"/>
          </p:cNvPicPr>
          <p:nvPr/>
        </p:nvPicPr>
        <p:blipFill>
          <a:blip r:embed="rId6"/>
          <a:srcRect/>
          <a:stretch>
            <a:fillRect/>
          </a:stretch>
        </p:blipFill>
        <p:spPr bwMode="auto">
          <a:xfrm>
            <a:off x="8036371" y="4509120"/>
            <a:ext cx="1000125" cy="620712"/>
          </a:xfrm>
          <a:prstGeom prst="rect">
            <a:avLst/>
          </a:prstGeom>
          <a:noFill/>
          <a:ln w="9525">
            <a:noFill/>
            <a:miter lim="800000"/>
            <a:headEnd/>
            <a:tailEnd/>
          </a:ln>
        </p:spPr>
      </p:pic>
      <p:pic>
        <p:nvPicPr>
          <p:cNvPr id="17" name="Рисунок 15"/>
          <p:cNvPicPr/>
          <p:nvPr/>
        </p:nvPicPr>
        <p:blipFill>
          <a:blip r:embed="rId7">
            <a:extLst>
              <a:ext uri="{28A0092B-C50C-407E-A947-70E740481C1C}">
                <a14:useLocalDpi xmlns:a14="http://schemas.microsoft.com/office/drawing/2010/main" val="0"/>
              </a:ext>
            </a:extLst>
          </a:blip>
          <a:stretch>
            <a:fillRect/>
          </a:stretch>
        </p:blipFill>
        <p:spPr>
          <a:xfrm>
            <a:off x="8245921" y="6237312"/>
            <a:ext cx="790575" cy="382270"/>
          </a:xfrm>
          <a:prstGeom prst="rect">
            <a:avLst/>
          </a:prstGeom>
        </p:spPr>
      </p:pic>
      <p:pic>
        <p:nvPicPr>
          <p:cNvPr id="18" name="Рисунок 16"/>
          <p:cNvPicPr/>
          <p:nvPr/>
        </p:nvPicPr>
        <p:blipFill>
          <a:blip r:embed="rId8">
            <a:extLst>
              <a:ext uri="{28A0092B-C50C-407E-A947-70E740481C1C}">
                <a14:useLocalDpi xmlns:a14="http://schemas.microsoft.com/office/drawing/2010/main" val="0"/>
              </a:ext>
            </a:extLst>
          </a:blip>
          <a:stretch>
            <a:fillRect/>
          </a:stretch>
        </p:blipFill>
        <p:spPr>
          <a:xfrm>
            <a:off x="8317929" y="5793691"/>
            <a:ext cx="618490" cy="418465"/>
          </a:xfrm>
          <a:prstGeom prst="rect">
            <a:avLst/>
          </a:prstGeom>
        </p:spPr>
      </p:pic>
      <p:pic>
        <p:nvPicPr>
          <p:cNvPr id="19"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45756" y="5202171"/>
            <a:ext cx="1744347" cy="45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7322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2"/>
          <p:cNvSpPr>
            <a:spLocks noChangeArrowheads="1"/>
          </p:cNvSpPr>
          <p:nvPr/>
        </p:nvSpPr>
        <p:spPr bwMode="auto">
          <a:xfrm>
            <a:off x="1" y="463138"/>
            <a:ext cx="581890"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latin typeface="Arial" charset="0"/>
            </a:endParaRPr>
          </a:p>
        </p:txBody>
      </p:sp>
      <p:sp>
        <p:nvSpPr>
          <p:cNvPr id="15" name="Номер слайда 8"/>
          <p:cNvSpPr txBox="1">
            <a:spLocks/>
          </p:cNvSpPr>
          <p:nvPr/>
        </p:nvSpPr>
        <p:spPr bwMode="auto">
          <a:xfrm>
            <a:off x="8181515" y="6525344"/>
            <a:ext cx="741014"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ru-RU"/>
            </a:defPPr>
            <a:lvl1pPr algn="r" rtl="0" fontAlgn="base">
              <a:spcBef>
                <a:spcPct val="0"/>
              </a:spcBef>
              <a:spcAft>
                <a:spcPct val="0"/>
              </a:spcAft>
              <a:defRPr sz="1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7F3A33-6A4A-4395-8324-C6DCD486F135}" type="slidenum">
              <a:rPr kumimoji="0" lang="ru-RU" sz="1400" b="0" i="0" u="none" strike="noStrike" kern="1200" cap="none" spc="0" normalizeH="0" baseline="0" noProof="0" smtClean="0">
                <a:ln>
                  <a:noFill/>
                </a:ln>
                <a:solidFill>
                  <a:srgbClr val="808080">
                    <a:lumMod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ru-RU" sz="1400" b="0" i="0" u="none" strike="noStrike" kern="1200" cap="none" spc="0" normalizeH="0" baseline="0" noProof="0" dirty="0">
              <a:ln>
                <a:noFill/>
              </a:ln>
              <a:solidFill>
                <a:srgbClr val="808080">
                  <a:lumMod val="75000"/>
                </a:srgbClr>
              </a:solidFill>
              <a:effectLst/>
              <a:uLnTx/>
              <a:uFillTx/>
              <a:latin typeface="Arial" charset="0"/>
              <a:ea typeface="+mn-ea"/>
              <a:cs typeface="+mn-cs"/>
            </a:endParaRPr>
          </a:p>
        </p:txBody>
      </p:sp>
      <p:sp>
        <p:nvSpPr>
          <p:cNvPr id="16" name="Прямоугольник 18"/>
          <p:cNvSpPr>
            <a:spLocks noChangeArrowheads="1"/>
          </p:cNvSpPr>
          <p:nvPr/>
        </p:nvSpPr>
        <p:spPr bwMode="auto">
          <a:xfrm>
            <a:off x="600851" y="1041723"/>
            <a:ext cx="8363641" cy="562126"/>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en-US" sz="2400" b="1" dirty="0" smtClean="0">
                <a:solidFill>
                  <a:srgbClr val="FFFF00"/>
                </a:solidFill>
                <a:latin typeface="Tahoma" pitchFamily="34" charset="0"/>
                <a:cs typeface="Tahoma" pitchFamily="34" charset="0"/>
              </a:rPr>
              <a:t>My Personal Way to CSR &amp; Sustainability</a:t>
            </a:r>
            <a:endParaRPr lang="en-US" sz="2400" b="1" dirty="0">
              <a:solidFill>
                <a:srgbClr val="FFFF00"/>
              </a:solidFill>
              <a:latin typeface="Tahoma" pitchFamily="34" charset="0"/>
              <a:cs typeface="Tahoma" pitchFamily="34" charset="0"/>
            </a:endParaRPr>
          </a:p>
        </p:txBody>
      </p:sp>
      <p:pic>
        <p:nvPicPr>
          <p:cNvPr id="17"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320" y="234141"/>
            <a:ext cx="2202168" cy="632201"/>
          </a:xfrm>
          <a:prstGeom prst="rect">
            <a:avLst/>
          </a:prstGeom>
        </p:spPr>
      </p:pic>
      <p:pic>
        <p:nvPicPr>
          <p:cNvPr id="18"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682" y="251526"/>
            <a:ext cx="2015788" cy="61481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637" y="1283879"/>
            <a:ext cx="527263" cy="792088"/>
          </a:xfrm>
          <a:prstGeom prst="rect">
            <a:avLst/>
          </a:prstGeom>
        </p:spPr>
      </p:pic>
      <p:sp>
        <p:nvSpPr>
          <p:cNvPr id="3" name="Pentagon 2"/>
          <p:cNvSpPr/>
          <p:nvPr/>
        </p:nvSpPr>
        <p:spPr>
          <a:xfrm>
            <a:off x="755576" y="3861048"/>
            <a:ext cx="3888432" cy="792088"/>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r>
              <a:rPr lang="ru-RU" sz="1400" b="1" dirty="0" smtClean="0"/>
              <a:t>02 – 09 </a:t>
            </a:r>
            <a:endParaRPr lang="ru-RU" sz="1400" b="1"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1201" y="4036749"/>
            <a:ext cx="1330807" cy="470762"/>
          </a:xfrm>
          <a:prstGeom prst="rect">
            <a:avLst/>
          </a:prstGeom>
        </p:spPr>
      </p:pic>
      <p:sp>
        <p:nvSpPr>
          <p:cNvPr id="5" name="TextBox 4"/>
          <p:cNvSpPr txBox="1"/>
          <p:nvPr/>
        </p:nvSpPr>
        <p:spPr>
          <a:xfrm>
            <a:off x="2772064" y="3948968"/>
            <a:ext cx="1685333" cy="646331"/>
          </a:xfrm>
          <a:prstGeom prst="rect">
            <a:avLst/>
          </a:prstGeom>
          <a:noFill/>
        </p:spPr>
        <p:txBody>
          <a:bodyPr wrap="none" rtlCol="0">
            <a:spAutoFit/>
          </a:bodyPr>
          <a:lstStyle/>
          <a:p>
            <a:pPr marL="171450" indent="-171450">
              <a:buFont typeface="Arial" panose="020B0604020202020204" pitchFamily="34" charset="0"/>
              <a:buChar char="•"/>
            </a:pPr>
            <a:r>
              <a:rPr lang="de-DE" sz="1200" dirty="0" err="1" smtClean="0"/>
              <a:t>Director</a:t>
            </a:r>
            <a:r>
              <a:rPr lang="de-DE" sz="1200" dirty="0" smtClean="0"/>
              <a:t>, Research</a:t>
            </a:r>
          </a:p>
          <a:p>
            <a:pPr marL="171450" indent="-171450">
              <a:buFont typeface="Arial" panose="020B0604020202020204" pitchFamily="34" charset="0"/>
              <a:buChar char="•"/>
            </a:pPr>
            <a:r>
              <a:rPr lang="de-DE" sz="1200" dirty="0" err="1" smtClean="0"/>
              <a:t>Director</a:t>
            </a:r>
            <a:r>
              <a:rPr lang="de-DE" sz="1200" dirty="0" smtClean="0"/>
              <a:t>, Events</a:t>
            </a:r>
          </a:p>
          <a:p>
            <a:pPr marL="171450" indent="-171450">
              <a:buFont typeface="Arial" panose="020B0604020202020204" pitchFamily="34" charset="0"/>
              <a:buChar char="•"/>
            </a:pPr>
            <a:r>
              <a:rPr lang="de-DE" sz="1200" dirty="0" err="1" smtClean="0"/>
              <a:t>Director</a:t>
            </a:r>
            <a:r>
              <a:rPr lang="de-DE" sz="1200" dirty="0" smtClean="0"/>
              <a:t>, </a:t>
            </a:r>
            <a:r>
              <a:rPr lang="de-DE" sz="1200" dirty="0" err="1" smtClean="0"/>
              <a:t>Committees</a:t>
            </a:r>
            <a:endParaRPr lang="ru-RU" sz="1200" dirty="0"/>
          </a:p>
        </p:txBody>
      </p:sp>
      <p:sp>
        <p:nvSpPr>
          <p:cNvPr id="14" name="Pentagon 13"/>
          <p:cNvSpPr/>
          <p:nvPr/>
        </p:nvSpPr>
        <p:spPr>
          <a:xfrm>
            <a:off x="755576" y="2924944"/>
            <a:ext cx="3888432" cy="792088"/>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r>
              <a:rPr lang="de-DE" sz="1400" b="1" dirty="0" smtClean="0"/>
              <a:t>09</a:t>
            </a:r>
            <a:r>
              <a:rPr lang="ru-RU" sz="1400" b="1" dirty="0" smtClean="0"/>
              <a:t> – </a:t>
            </a:r>
            <a:r>
              <a:rPr lang="de-DE" sz="1400" b="1" dirty="0" smtClean="0"/>
              <a:t>16</a:t>
            </a:r>
            <a:r>
              <a:rPr lang="ru-RU" sz="1400" b="1" dirty="0" smtClean="0"/>
              <a:t> </a:t>
            </a:r>
            <a:endParaRPr lang="ru-RU" sz="1400" b="1" dirty="0"/>
          </a:p>
        </p:txBody>
      </p:sp>
      <p:sp>
        <p:nvSpPr>
          <p:cNvPr id="21" name="TextBox 20"/>
          <p:cNvSpPr txBox="1"/>
          <p:nvPr/>
        </p:nvSpPr>
        <p:spPr>
          <a:xfrm>
            <a:off x="2249999" y="3012463"/>
            <a:ext cx="2226250" cy="646331"/>
          </a:xfrm>
          <a:prstGeom prst="rect">
            <a:avLst/>
          </a:prstGeom>
          <a:noFill/>
        </p:spPr>
        <p:txBody>
          <a:bodyPr wrap="none" rtlCol="0">
            <a:spAutoFit/>
          </a:bodyPr>
          <a:lstStyle/>
          <a:p>
            <a:pPr marL="171450" indent="-171450">
              <a:buFont typeface="Arial" panose="020B0604020202020204" pitchFamily="34" charset="0"/>
              <a:buChar char="•"/>
            </a:pPr>
            <a:r>
              <a:rPr lang="de-DE" sz="1200" dirty="0" err="1" smtClean="0"/>
              <a:t>Assistant</a:t>
            </a:r>
            <a:r>
              <a:rPr lang="de-DE" sz="1200" dirty="0" smtClean="0"/>
              <a:t> Professor, Post Doc</a:t>
            </a:r>
          </a:p>
          <a:p>
            <a:pPr marL="171450" indent="-171450">
              <a:buFont typeface="Arial" panose="020B0604020202020204" pitchFamily="34" charset="0"/>
              <a:buChar char="•"/>
            </a:pPr>
            <a:r>
              <a:rPr lang="de-DE" sz="1200" dirty="0" smtClean="0"/>
              <a:t>Research </a:t>
            </a:r>
            <a:r>
              <a:rPr lang="de-DE" sz="1200" dirty="0" err="1" smtClean="0"/>
              <a:t>Associate</a:t>
            </a:r>
            <a:r>
              <a:rPr lang="de-DE" sz="1200" dirty="0" smtClean="0"/>
              <a:t>, </a:t>
            </a:r>
            <a:r>
              <a:rPr lang="de-DE" sz="1200" dirty="0" err="1" smtClean="0"/>
              <a:t>Prea</a:t>
            </a:r>
            <a:r>
              <a:rPr lang="de-DE" sz="1200" dirty="0" smtClean="0"/>
              <a:t> Doc</a:t>
            </a:r>
          </a:p>
          <a:p>
            <a:pPr marL="171450" indent="-171450">
              <a:buFont typeface="Arial" panose="020B0604020202020204" pitchFamily="34" charset="0"/>
              <a:buChar char="•"/>
            </a:pPr>
            <a:r>
              <a:rPr lang="de-DE" sz="1200" dirty="0" err="1" smtClean="0"/>
              <a:t>Doctoral</a:t>
            </a:r>
            <a:r>
              <a:rPr lang="de-DE" sz="1200" dirty="0" smtClean="0"/>
              <a:t> </a:t>
            </a:r>
            <a:r>
              <a:rPr lang="de-DE" sz="1200" dirty="0" err="1" smtClean="0"/>
              <a:t>Program</a:t>
            </a:r>
            <a:r>
              <a:rPr lang="de-DE" sz="1200" dirty="0" smtClean="0"/>
              <a:t>, C</a:t>
            </a:r>
            <a:r>
              <a:rPr lang="la-Latn" sz="1200" dirty="0" smtClean="0"/>
              <a:t>um </a:t>
            </a:r>
            <a:r>
              <a:rPr lang="de-DE" sz="1200" dirty="0" smtClean="0"/>
              <a:t>L</a:t>
            </a:r>
            <a:r>
              <a:rPr lang="la-Latn" sz="1200" dirty="0" smtClean="0"/>
              <a:t>aude</a:t>
            </a:r>
            <a:endParaRPr lang="ru-RU" sz="1200"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491" y="2998676"/>
            <a:ext cx="645731" cy="696710"/>
          </a:xfrm>
          <a:prstGeom prst="rect">
            <a:avLst/>
          </a:prstGeom>
        </p:spPr>
      </p:pic>
      <p:sp>
        <p:nvSpPr>
          <p:cNvPr id="23" name="Pentagon 22"/>
          <p:cNvSpPr/>
          <p:nvPr/>
        </p:nvSpPr>
        <p:spPr>
          <a:xfrm>
            <a:off x="755576" y="1988840"/>
            <a:ext cx="3888432" cy="792088"/>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r>
              <a:rPr lang="de-DE" sz="1400" b="1" dirty="0" err="1" smtClean="0"/>
              <a:t>From</a:t>
            </a:r>
            <a:r>
              <a:rPr lang="de-DE" sz="1400" b="1" dirty="0" smtClean="0"/>
              <a:t> </a:t>
            </a:r>
          </a:p>
          <a:p>
            <a:r>
              <a:rPr lang="de-DE" sz="1400" b="1" dirty="0" smtClean="0"/>
              <a:t> 16</a:t>
            </a:r>
            <a:r>
              <a:rPr lang="ru-RU" sz="1400" b="1" dirty="0" smtClean="0"/>
              <a:t> </a:t>
            </a:r>
            <a:endParaRPr lang="ru-RU" sz="1400" b="1" dirty="0"/>
          </a:p>
        </p:txBody>
      </p:sp>
      <p:sp>
        <p:nvSpPr>
          <p:cNvPr id="24" name="TextBox 23"/>
          <p:cNvSpPr txBox="1"/>
          <p:nvPr/>
        </p:nvSpPr>
        <p:spPr>
          <a:xfrm>
            <a:off x="2627784" y="2060848"/>
            <a:ext cx="1739964" cy="646331"/>
          </a:xfrm>
          <a:prstGeom prst="rect">
            <a:avLst/>
          </a:prstGeom>
          <a:noFill/>
        </p:spPr>
        <p:txBody>
          <a:bodyPr wrap="none" rtlCol="0">
            <a:spAutoFit/>
          </a:bodyPr>
          <a:lstStyle/>
          <a:p>
            <a:pPr marL="171450" indent="-171450">
              <a:buFont typeface="Arial" panose="020B0604020202020204" pitchFamily="34" charset="0"/>
              <a:buChar char="•"/>
            </a:pPr>
            <a:r>
              <a:rPr lang="de-DE" sz="1200" dirty="0" err="1" smtClean="0"/>
              <a:t>Visiting</a:t>
            </a:r>
            <a:r>
              <a:rPr lang="de-DE" sz="1200" dirty="0" smtClean="0"/>
              <a:t> </a:t>
            </a:r>
            <a:r>
              <a:rPr lang="de-DE" sz="1200" dirty="0" err="1" smtClean="0"/>
              <a:t>Lecturer</a:t>
            </a:r>
            <a:r>
              <a:rPr lang="de-DE" sz="1200" dirty="0" smtClean="0"/>
              <a:t>, </a:t>
            </a:r>
          </a:p>
          <a:p>
            <a:r>
              <a:rPr lang="de-DE" sz="1200" dirty="0"/>
              <a:t> </a:t>
            </a:r>
            <a:r>
              <a:rPr lang="de-DE" sz="1200" dirty="0" smtClean="0"/>
              <a:t>    </a:t>
            </a:r>
            <a:r>
              <a:rPr lang="de-DE" sz="1200" dirty="0" err="1" smtClean="0"/>
              <a:t>Humanistic</a:t>
            </a:r>
            <a:r>
              <a:rPr lang="de-DE" sz="1200" dirty="0" smtClean="0"/>
              <a:t> </a:t>
            </a:r>
            <a:r>
              <a:rPr lang="de-DE" sz="1200" dirty="0" err="1" smtClean="0"/>
              <a:t>Mgmt</a:t>
            </a:r>
            <a:r>
              <a:rPr lang="de-DE" sz="1200" dirty="0" smtClean="0"/>
              <a:t>:</a:t>
            </a:r>
          </a:p>
          <a:p>
            <a:r>
              <a:rPr lang="de-DE" sz="1200" dirty="0" smtClean="0"/>
              <a:t>     </a:t>
            </a:r>
            <a:r>
              <a:rPr lang="de-DE" sz="1200" dirty="0" err="1" smtClean="0"/>
              <a:t>Sustainability</a:t>
            </a:r>
            <a:r>
              <a:rPr lang="de-DE" sz="1200" dirty="0" smtClean="0"/>
              <a:t> </a:t>
            </a:r>
            <a:r>
              <a:rPr lang="de-DE" sz="1200" dirty="0" err="1" smtClean="0"/>
              <a:t>Mindset</a:t>
            </a:r>
            <a:endParaRPr lang="ru-RU" sz="1200" dirty="0"/>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7207" y="2105917"/>
            <a:ext cx="1122907" cy="576465"/>
          </a:xfrm>
          <a:prstGeom prst="rect">
            <a:avLst/>
          </a:prstGeom>
        </p:spPr>
      </p:pic>
      <p:sp>
        <p:nvSpPr>
          <p:cNvPr id="8" name="TextBox 7"/>
          <p:cNvSpPr txBox="1"/>
          <p:nvPr/>
        </p:nvSpPr>
        <p:spPr>
          <a:xfrm>
            <a:off x="608365" y="4733830"/>
            <a:ext cx="4220066" cy="369332"/>
          </a:xfrm>
          <a:prstGeom prst="rect">
            <a:avLst/>
          </a:prstGeom>
          <a:noFill/>
        </p:spPr>
        <p:txBody>
          <a:bodyPr wrap="none" rtlCol="0">
            <a:spAutoFit/>
          </a:bodyPr>
          <a:lstStyle/>
          <a:p>
            <a:r>
              <a:rPr lang="en-US" b="1" dirty="0" smtClean="0">
                <a:solidFill>
                  <a:schemeClr val="tx2"/>
                </a:solidFill>
              </a:rPr>
              <a:t>Global experience across multiple cultures</a:t>
            </a:r>
            <a:endParaRPr lang="en-US" b="1" dirty="0">
              <a:solidFill>
                <a:schemeClr val="tx2"/>
              </a:solidFill>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733" y="5085668"/>
            <a:ext cx="763685" cy="437125"/>
          </a:xfrm>
          <a:prstGeom prst="rect">
            <a:avLst/>
          </a:prstGeom>
        </p:spPr>
      </p:pic>
      <p:sp>
        <p:nvSpPr>
          <p:cNvPr id="11" name="TextBox 10"/>
          <p:cNvSpPr txBox="1"/>
          <p:nvPr/>
        </p:nvSpPr>
        <p:spPr>
          <a:xfrm>
            <a:off x="2203055" y="5210540"/>
            <a:ext cx="2522807" cy="276999"/>
          </a:xfrm>
          <a:prstGeom prst="rect">
            <a:avLst/>
          </a:prstGeom>
          <a:noFill/>
        </p:spPr>
        <p:txBody>
          <a:bodyPr wrap="none" rtlCol="0">
            <a:spAutoFit/>
          </a:bodyPr>
          <a:lstStyle/>
          <a:p>
            <a:r>
              <a:rPr lang="de-DE" sz="1200" dirty="0"/>
              <a:t>Exchange Student &amp; </a:t>
            </a:r>
            <a:r>
              <a:rPr lang="de-DE" sz="1200" dirty="0" smtClean="0"/>
              <a:t>Academic Fellow</a:t>
            </a:r>
            <a:endParaRPr lang="ru-RU" sz="1200" dirty="0"/>
          </a:p>
        </p:txBody>
      </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748" y="5931061"/>
            <a:ext cx="452687" cy="452687"/>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89291" y="5997451"/>
            <a:ext cx="318938" cy="318938"/>
          </a:xfrm>
          <a:prstGeom prst="rect">
            <a:avLst/>
          </a:prstGeom>
        </p:spPr>
      </p:pic>
      <p:sp>
        <p:nvSpPr>
          <p:cNvPr id="28" name="TextBox 27"/>
          <p:cNvSpPr txBox="1"/>
          <p:nvPr/>
        </p:nvSpPr>
        <p:spPr>
          <a:xfrm>
            <a:off x="2188222" y="5997935"/>
            <a:ext cx="2050946" cy="276999"/>
          </a:xfrm>
          <a:prstGeom prst="rect">
            <a:avLst/>
          </a:prstGeom>
          <a:noFill/>
        </p:spPr>
        <p:txBody>
          <a:bodyPr wrap="none" rtlCol="0">
            <a:spAutoFit/>
          </a:bodyPr>
          <a:lstStyle/>
          <a:p>
            <a:r>
              <a:rPr lang="de-DE" sz="1200" dirty="0" smtClean="0"/>
              <a:t>Academic Career &amp; </a:t>
            </a:r>
            <a:r>
              <a:rPr lang="de-DE" sz="1200" dirty="0" err="1" smtClean="0"/>
              <a:t>Residence</a:t>
            </a:r>
            <a:endParaRPr lang="ru-RU" sz="1200" dirty="0"/>
          </a:p>
        </p:txBody>
      </p:sp>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37102" y="5561776"/>
            <a:ext cx="367482" cy="367482"/>
          </a:xfrm>
          <a:prstGeom prst="rect">
            <a:avLst/>
          </a:prstGeom>
        </p:spPr>
      </p:pic>
      <p:sp>
        <p:nvSpPr>
          <p:cNvPr id="31" name="TextBox 30"/>
          <p:cNvSpPr txBox="1"/>
          <p:nvPr/>
        </p:nvSpPr>
        <p:spPr>
          <a:xfrm>
            <a:off x="2198518" y="5593895"/>
            <a:ext cx="2652777" cy="276999"/>
          </a:xfrm>
          <a:prstGeom prst="rect">
            <a:avLst/>
          </a:prstGeom>
          <a:noFill/>
        </p:spPr>
        <p:txBody>
          <a:bodyPr wrap="none" rtlCol="0">
            <a:spAutoFit/>
          </a:bodyPr>
          <a:lstStyle/>
          <a:p>
            <a:r>
              <a:rPr lang="de-DE" sz="1200" dirty="0" smtClean="0"/>
              <a:t>Professional Career &amp; Entrepreneurship</a:t>
            </a:r>
            <a:endParaRPr lang="ru-RU" sz="1200" dirty="0"/>
          </a:p>
        </p:txBody>
      </p:sp>
      <p:sp>
        <p:nvSpPr>
          <p:cNvPr id="32" name="TextBox 31"/>
          <p:cNvSpPr txBox="1"/>
          <p:nvPr/>
        </p:nvSpPr>
        <p:spPr>
          <a:xfrm>
            <a:off x="683568" y="1603849"/>
            <a:ext cx="2078454" cy="400110"/>
          </a:xfrm>
          <a:prstGeom prst="rect">
            <a:avLst/>
          </a:prstGeom>
          <a:noFill/>
        </p:spPr>
        <p:txBody>
          <a:bodyPr wrap="none" rtlCol="0">
            <a:spAutoFit/>
          </a:bodyPr>
          <a:lstStyle/>
          <a:p>
            <a:r>
              <a:rPr lang="en-US" sz="2000" b="1" dirty="0" smtClean="0">
                <a:solidFill>
                  <a:schemeClr val="tx2"/>
                </a:solidFill>
              </a:rPr>
              <a:t>Ekaterina </a:t>
            </a:r>
            <a:r>
              <a:rPr lang="en-US" sz="2000" b="1" dirty="0" err="1" smtClean="0">
                <a:solidFill>
                  <a:schemeClr val="tx2"/>
                </a:solidFill>
              </a:rPr>
              <a:t>Ivanova</a:t>
            </a:r>
            <a:endParaRPr lang="en-US" sz="2000" b="1" dirty="0">
              <a:solidFill>
                <a:schemeClr val="tx2"/>
              </a:solidFill>
            </a:endParaRPr>
          </a:p>
        </p:txBody>
      </p:sp>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5616" y="5561776"/>
            <a:ext cx="494951" cy="370736"/>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40893" y="5997934"/>
            <a:ext cx="448930" cy="336265"/>
          </a:xfrm>
          <a:prstGeom prst="rect">
            <a:avLst/>
          </a:prstGeom>
        </p:spPr>
      </p:pic>
      <p:sp>
        <p:nvSpPr>
          <p:cNvPr id="35" name="TextBox 34"/>
          <p:cNvSpPr txBox="1"/>
          <p:nvPr/>
        </p:nvSpPr>
        <p:spPr>
          <a:xfrm>
            <a:off x="4708262" y="1651195"/>
            <a:ext cx="4472250" cy="369332"/>
          </a:xfrm>
          <a:prstGeom prst="rect">
            <a:avLst/>
          </a:prstGeom>
          <a:noFill/>
        </p:spPr>
        <p:txBody>
          <a:bodyPr wrap="none" rtlCol="0">
            <a:spAutoFit/>
          </a:bodyPr>
          <a:lstStyle/>
          <a:p>
            <a:r>
              <a:rPr lang="de-DE" b="1" dirty="0" err="1">
                <a:solidFill>
                  <a:schemeClr val="tx2"/>
                </a:solidFill>
              </a:rPr>
              <a:t>Always</a:t>
            </a:r>
            <a:r>
              <a:rPr lang="de-DE" b="1" dirty="0">
                <a:solidFill>
                  <a:schemeClr val="tx2"/>
                </a:solidFill>
              </a:rPr>
              <a:t> at </a:t>
            </a:r>
            <a:r>
              <a:rPr lang="de-DE" b="1" dirty="0" err="1">
                <a:solidFill>
                  <a:schemeClr val="tx2"/>
                </a:solidFill>
              </a:rPr>
              <a:t>the</a:t>
            </a:r>
            <a:r>
              <a:rPr lang="de-DE" b="1" dirty="0">
                <a:solidFill>
                  <a:schemeClr val="tx2"/>
                </a:solidFill>
              </a:rPr>
              <a:t> </a:t>
            </a:r>
            <a:r>
              <a:rPr lang="de-DE" b="1" dirty="0" err="1">
                <a:solidFill>
                  <a:schemeClr val="tx2"/>
                </a:solidFill>
              </a:rPr>
              <a:t>forefront</a:t>
            </a:r>
            <a:r>
              <a:rPr lang="de-DE" b="1" dirty="0">
                <a:solidFill>
                  <a:schemeClr val="tx2"/>
                </a:solidFill>
              </a:rPr>
              <a:t> </a:t>
            </a:r>
            <a:r>
              <a:rPr lang="de-DE" b="1" dirty="0" err="1">
                <a:solidFill>
                  <a:schemeClr val="tx2"/>
                </a:solidFill>
              </a:rPr>
              <a:t>of</a:t>
            </a:r>
            <a:r>
              <a:rPr lang="de-DE" b="1" dirty="0">
                <a:solidFill>
                  <a:schemeClr val="tx2"/>
                </a:solidFill>
              </a:rPr>
              <a:t> </a:t>
            </a:r>
            <a:r>
              <a:rPr lang="de-DE" b="1" dirty="0" smtClean="0">
                <a:solidFill>
                  <a:schemeClr val="tx2"/>
                </a:solidFill>
              </a:rPr>
              <a:t>Business &amp; Society</a:t>
            </a:r>
            <a:endParaRPr lang="ru-RU" b="1" dirty="0">
              <a:solidFill>
                <a:schemeClr val="tx2"/>
              </a:solidFill>
            </a:endParaRPr>
          </a:p>
        </p:txBody>
      </p:sp>
      <p:sp>
        <p:nvSpPr>
          <p:cNvPr id="36" name="Rounded Rectangle 35"/>
          <p:cNvSpPr/>
          <p:nvPr/>
        </p:nvSpPr>
        <p:spPr>
          <a:xfrm>
            <a:off x="4879015" y="2036601"/>
            <a:ext cx="4130747" cy="7769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pic>
        <p:nvPicPr>
          <p:cNvPr id="37" name="Picture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39456" y="2159709"/>
            <a:ext cx="608110" cy="522673"/>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31747" y="2126711"/>
            <a:ext cx="1221577" cy="654701"/>
          </a:xfrm>
          <a:prstGeom prst="rect">
            <a:avLst/>
          </a:prstGeom>
        </p:spPr>
      </p:pic>
      <p:pic>
        <p:nvPicPr>
          <p:cNvPr id="2050"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78823" y="2089528"/>
            <a:ext cx="768162" cy="6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28204" y="2100445"/>
            <a:ext cx="710406" cy="70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972969" y="2144324"/>
            <a:ext cx="1002714" cy="561520"/>
          </a:xfrm>
          <a:prstGeom prst="rect">
            <a:avLst/>
          </a:prstGeom>
        </p:spPr>
      </p:pic>
      <p:sp>
        <p:nvSpPr>
          <p:cNvPr id="42" name="Rounded Rectangle 41"/>
          <p:cNvSpPr/>
          <p:nvPr/>
        </p:nvSpPr>
        <p:spPr>
          <a:xfrm>
            <a:off x="4879015" y="2961761"/>
            <a:ext cx="4130747" cy="7769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3" name="Rounded Rectangle 42"/>
          <p:cNvSpPr/>
          <p:nvPr/>
        </p:nvSpPr>
        <p:spPr>
          <a:xfrm>
            <a:off x="4892959" y="3890271"/>
            <a:ext cx="4130747" cy="7769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dirty="0"/>
          </a:p>
        </p:txBody>
      </p:sp>
      <p:pic>
        <p:nvPicPr>
          <p:cNvPr id="40" name="Picture 3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82629" y="4302482"/>
            <a:ext cx="1219477" cy="319453"/>
          </a:xfrm>
          <a:prstGeom prst="rect">
            <a:avLst/>
          </a:prstGeom>
        </p:spPr>
      </p:pic>
      <p:pic>
        <p:nvPicPr>
          <p:cNvPr id="41" name="Picture 4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992281" y="3910311"/>
            <a:ext cx="1110569" cy="439860"/>
          </a:xfrm>
          <a:prstGeom prst="rect">
            <a:avLst/>
          </a:prstGeom>
        </p:spPr>
      </p:pic>
      <p:pic>
        <p:nvPicPr>
          <p:cNvPr id="44" name="Picture 4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280458" y="3030855"/>
            <a:ext cx="627939" cy="627939"/>
          </a:xfrm>
          <a:prstGeom prst="rect">
            <a:avLst/>
          </a:prstGeom>
        </p:spPr>
      </p:pic>
      <p:pic>
        <p:nvPicPr>
          <p:cNvPr id="45" name="Picture 4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181518" y="3005780"/>
            <a:ext cx="543392" cy="412810"/>
          </a:xfrm>
          <a:prstGeom prst="rect">
            <a:avLst/>
          </a:prstGeom>
        </p:spPr>
      </p:pic>
      <p:pic>
        <p:nvPicPr>
          <p:cNvPr id="2052" name="Picture 4"/>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305202" y="3959019"/>
            <a:ext cx="617324" cy="648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939456" y="3068960"/>
            <a:ext cx="486346" cy="538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453209" y="2991826"/>
            <a:ext cx="949077" cy="569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570080" y="3442266"/>
            <a:ext cx="769394" cy="242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402133" y="3025069"/>
            <a:ext cx="911037" cy="644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angle 46"/>
          <p:cNvSpPr/>
          <p:nvPr/>
        </p:nvSpPr>
        <p:spPr>
          <a:xfrm>
            <a:off x="4879017" y="4733830"/>
            <a:ext cx="3946080" cy="369332"/>
          </a:xfrm>
          <a:prstGeom prst="rect">
            <a:avLst/>
          </a:prstGeom>
        </p:spPr>
        <p:txBody>
          <a:bodyPr wrap="none">
            <a:spAutoFit/>
          </a:bodyPr>
          <a:lstStyle/>
          <a:p>
            <a:r>
              <a:rPr lang="de-DE" b="1" dirty="0" smtClean="0">
                <a:solidFill>
                  <a:schemeClr val="tx2"/>
                </a:solidFill>
              </a:rPr>
              <a:t>Core professional </a:t>
            </a:r>
            <a:r>
              <a:rPr lang="de-DE" b="1" dirty="0" err="1" smtClean="0">
                <a:solidFill>
                  <a:schemeClr val="tx2"/>
                </a:solidFill>
              </a:rPr>
              <a:t>strengths</a:t>
            </a:r>
            <a:r>
              <a:rPr lang="de-DE" b="1" dirty="0" smtClean="0">
                <a:solidFill>
                  <a:schemeClr val="tx2"/>
                </a:solidFill>
              </a:rPr>
              <a:t> &amp; </a:t>
            </a:r>
            <a:r>
              <a:rPr lang="de-DE" b="1" dirty="0" err="1" smtClean="0">
                <a:solidFill>
                  <a:schemeClr val="tx2"/>
                </a:solidFill>
              </a:rPr>
              <a:t>networks</a:t>
            </a:r>
            <a:endParaRPr lang="en-US" b="1" dirty="0">
              <a:solidFill>
                <a:schemeClr val="tx2"/>
              </a:solidFill>
            </a:endParaRPr>
          </a:p>
        </p:txBody>
      </p:sp>
      <p:sp>
        <p:nvSpPr>
          <p:cNvPr id="56" name="Rounded Rectangle 55"/>
          <p:cNvSpPr/>
          <p:nvPr/>
        </p:nvSpPr>
        <p:spPr>
          <a:xfrm>
            <a:off x="4860032" y="5091260"/>
            <a:ext cx="4130747" cy="14340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dirty="0"/>
          </a:p>
        </p:txBody>
      </p:sp>
      <p:sp>
        <p:nvSpPr>
          <p:cNvPr id="57" name="TextBox 56"/>
          <p:cNvSpPr txBox="1"/>
          <p:nvPr/>
        </p:nvSpPr>
        <p:spPr>
          <a:xfrm>
            <a:off x="5097932" y="5116288"/>
            <a:ext cx="3912025" cy="1384995"/>
          </a:xfrm>
          <a:prstGeom prst="rect">
            <a:avLst/>
          </a:prstGeom>
          <a:noFill/>
        </p:spPr>
        <p:txBody>
          <a:bodyPr wrap="square" rtlCol="0">
            <a:spAutoFit/>
          </a:bodyPr>
          <a:lstStyle/>
          <a:p>
            <a:pPr marL="171450" indent="-171450">
              <a:buFont typeface="Arial" panose="020B0604020202020204" pitchFamily="34" charset="0"/>
              <a:buChar char="•"/>
            </a:pPr>
            <a:r>
              <a:rPr lang="en-US" sz="1200" dirty="0" smtClean="0"/>
              <a:t>15+ years of applied and academic research in CSR,       </a:t>
            </a:r>
          </a:p>
          <a:p>
            <a:r>
              <a:rPr lang="en-US" sz="1200" dirty="0" smtClean="0"/>
              <a:t>business ethics, nonprofits &amp; experiential learning </a:t>
            </a:r>
          </a:p>
          <a:p>
            <a:pPr marL="171450" indent="-171450">
              <a:buFont typeface="Arial" panose="020B0604020202020204" pitchFamily="34" charset="0"/>
              <a:buChar char="•"/>
            </a:pPr>
            <a:r>
              <a:rPr lang="de-DE" sz="1200" dirty="0" smtClean="0"/>
              <a:t>Leadership </a:t>
            </a:r>
            <a:r>
              <a:rPr lang="de-DE" sz="1200" dirty="0" err="1" smtClean="0"/>
              <a:t>roles</a:t>
            </a:r>
            <a:r>
              <a:rPr lang="de-DE" sz="1200" dirty="0" smtClean="0"/>
              <a:t> in </a:t>
            </a:r>
            <a:r>
              <a:rPr lang="de-DE" sz="1200" dirty="0" err="1" smtClean="0"/>
              <a:t>complex</a:t>
            </a:r>
            <a:r>
              <a:rPr lang="de-DE" sz="1200" dirty="0" smtClean="0"/>
              <a:t> international </a:t>
            </a:r>
            <a:r>
              <a:rPr lang="de-DE" sz="1200" dirty="0" err="1" smtClean="0"/>
              <a:t>projects</a:t>
            </a:r>
            <a:r>
              <a:rPr lang="de-DE" sz="1200" dirty="0" smtClean="0"/>
              <a:t> </a:t>
            </a:r>
          </a:p>
          <a:p>
            <a:pPr marL="171450" indent="-171450">
              <a:buFont typeface="Arial" panose="020B0604020202020204" pitchFamily="34" charset="0"/>
              <a:buChar char="•"/>
            </a:pPr>
            <a:r>
              <a:rPr lang="de-DE" sz="1200" dirty="0" smtClean="0"/>
              <a:t>Innovative </a:t>
            </a:r>
            <a:r>
              <a:rPr lang="de-DE" sz="1200" dirty="0" err="1" smtClean="0"/>
              <a:t>teaching</a:t>
            </a:r>
            <a:r>
              <a:rPr lang="de-DE" sz="1200" dirty="0" smtClean="0"/>
              <a:t> </a:t>
            </a:r>
            <a:r>
              <a:rPr lang="de-DE" sz="1200" dirty="0" err="1" smtClean="0"/>
              <a:t>approaches</a:t>
            </a:r>
            <a:r>
              <a:rPr lang="de-DE" sz="1200" dirty="0" smtClean="0"/>
              <a:t> </a:t>
            </a:r>
            <a:r>
              <a:rPr lang="de-DE" sz="1200" dirty="0" err="1" smtClean="0"/>
              <a:t>for</a:t>
            </a:r>
            <a:r>
              <a:rPr lang="de-DE" sz="1200" dirty="0" smtClean="0"/>
              <a:t> </a:t>
            </a:r>
            <a:r>
              <a:rPr lang="de-DE" sz="1200" dirty="0" err="1" smtClean="0"/>
              <a:t>BSc</a:t>
            </a:r>
            <a:r>
              <a:rPr lang="de-DE" sz="1200" dirty="0" smtClean="0"/>
              <a:t> </a:t>
            </a:r>
            <a:r>
              <a:rPr lang="de-DE" sz="1200" dirty="0" err="1" smtClean="0"/>
              <a:t>and</a:t>
            </a:r>
            <a:r>
              <a:rPr lang="de-DE" sz="1200" dirty="0" smtClean="0"/>
              <a:t> </a:t>
            </a:r>
            <a:r>
              <a:rPr lang="de-DE" sz="1200" dirty="0" err="1" smtClean="0"/>
              <a:t>MSc</a:t>
            </a:r>
            <a:r>
              <a:rPr lang="de-DE" sz="1200" dirty="0" smtClean="0"/>
              <a:t> </a:t>
            </a:r>
            <a:r>
              <a:rPr lang="de-DE" sz="1200" dirty="0" err="1" smtClean="0"/>
              <a:t>students</a:t>
            </a:r>
            <a:endParaRPr lang="de-DE" sz="1200" dirty="0" smtClean="0"/>
          </a:p>
          <a:p>
            <a:pPr marL="171450" indent="-171450">
              <a:buFont typeface="Arial" panose="020B0604020202020204" pitchFamily="34" charset="0"/>
              <a:buChar char="•"/>
            </a:pPr>
            <a:r>
              <a:rPr lang="de-DE" sz="1200" dirty="0" smtClean="0"/>
              <a:t>Strong global professional </a:t>
            </a:r>
            <a:r>
              <a:rPr lang="de-DE" sz="1200" dirty="0" err="1" smtClean="0"/>
              <a:t>network</a:t>
            </a:r>
            <a:r>
              <a:rPr lang="de-DE" sz="1200" dirty="0" smtClean="0"/>
              <a:t>, </a:t>
            </a:r>
            <a:r>
              <a:rPr lang="de-DE" sz="1200" dirty="0" err="1" smtClean="0"/>
              <a:t>active</a:t>
            </a:r>
            <a:r>
              <a:rPr lang="de-DE" sz="1200" dirty="0" smtClean="0"/>
              <a:t> </a:t>
            </a:r>
            <a:r>
              <a:rPr lang="de-DE" sz="1200" dirty="0" err="1" smtClean="0"/>
              <a:t>member</a:t>
            </a:r>
            <a:r>
              <a:rPr lang="de-DE" sz="1200" dirty="0" smtClean="0"/>
              <a:t> </a:t>
            </a:r>
            <a:r>
              <a:rPr lang="de-DE" sz="1200" dirty="0" err="1" smtClean="0"/>
              <a:t>of</a:t>
            </a:r>
            <a:r>
              <a:rPr lang="de-DE" sz="1200" dirty="0" smtClean="0"/>
              <a:t> </a:t>
            </a:r>
          </a:p>
          <a:p>
            <a:r>
              <a:rPr lang="de-DE" sz="1200" dirty="0" err="1" smtClean="0"/>
              <a:t>AoM</a:t>
            </a:r>
            <a:r>
              <a:rPr lang="de-DE" sz="1200" dirty="0" smtClean="0"/>
              <a:t>, ISTR, LEAP - UN PRME, FLEX </a:t>
            </a:r>
            <a:r>
              <a:rPr lang="de-DE" sz="1200" dirty="0" err="1" smtClean="0"/>
              <a:t>alumni</a:t>
            </a:r>
            <a:r>
              <a:rPr lang="de-DE" sz="1200" dirty="0" smtClean="0"/>
              <a:t> </a:t>
            </a:r>
            <a:r>
              <a:rPr lang="de-DE" sz="1200" dirty="0" err="1" smtClean="0"/>
              <a:t>club</a:t>
            </a:r>
            <a:endParaRPr lang="de-DE" sz="1200" dirty="0" smtClean="0"/>
          </a:p>
          <a:p>
            <a:pPr marL="171450" indent="-171450">
              <a:buFont typeface="Arial" panose="020B0604020202020204" pitchFamily="34" charset="0"/>
              <a:buChar char="•"/>
            </a:pPr>
            <a:r>
              <a:rPr lang="de-DE" sz="1200" dirty="0" err="1" smtClean="0"/>
              <a:t>Inspiring</a:t>
            </a:r>
            <a:r>
              <a:rPr lang="de-DE" sz="1200" dirty="0" smtClean="0"/>
              <a:t> </a:t>
            </a:r>
            <a:r>
              <a:rPr lang="de-DE" sz="1200" dirty="0" err="1" smtClean="0"/>
              <a:t>blogger</a:t>
            </a:r>
            <a:r>
              <a:rPr lang="de-DE" sz="1200" dirty="0" smtClean="0"/>
              <a:t> on Twitter, LinkedIn &amp; Facebook  </a:t>
            </a:r>
            <a:endParaRPr lang="ru-RU" sz="1200" dirty="0"/>
          </a:p>
        </p:txBody>
      </p:sp>
      <p:pic>
        <p:nvPicPr>
          <p:cNvPr id="2058" name="Picture 10"/>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094877" y="3426658"/>
            <a:ext cx="716662" cy="254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593155" y="3988935"/>
            <a:ext cx="664201" cy="66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598676" y="4047968"/>
            <a:ext cx="804735" cy="501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3823194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40</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29" y="1052736"/>
            <a:ext cx="8446445" cy="515070"/>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de-DE" sz="2400" b="1" dirty="0" err="1" smtClean="0">
                <a:solidFill>
                  <a:srgbClr val="FFFF00"/>
                </a:solidFill>
                <a:latin typeface="Tahoma" pitchFamily="34" charset="0"/>
                <a:cs typeface="Tahoma" pitchFamily="34" charset="0"/>
              </a:rPr>
              <a:t>Is</a:t>
            </a:r>
            <a:r>
              <a:rPr lang="de-DE" sz="2400" b="1" dirty="0" smtClean="0">
                <a:solidFill>
                  <a:srgbClr val="FFFF00"/>
                </a:solidFill>
                <a:latin typeface="Tahoma" pitchFamily="34" charset="0"/>
                <a:cs typeface="Tahoma" pitchFamily="34" charset="0"/>
              </a:rPr>
              <a:t> </a:t>
            </a:r>
            <a:r>
              <a:rPr lang="de-DE" sz="2400" b="1" dirty="0" err="1" smtClean="0">
                <a:solidFill>
                  <a:srgbClr val="FFFF00"/>
                </a:solidFill>
                <a:latin typeface="Tahoma" pitchFamily="34" charset="0"/>
                <a:cs typeface="Tahoma" pitchFamily="34" charset="0"/>
              </a:rPr>
              <a:t>it</a:t>
            </a:r>
            <a:r>
              <a:rPr lang="de-DE" sz="2400" b="1" dirty="0" smtClean="0">
                <a:solidFill>
                  <a:srgbClr val="FFFF00"/>
                </a:solidFill>
                <a:latin typeface="Tahoma" pitchFamily="34" charset="0"/>
                <a:cs typeface="Tahoma" pitchFamily="34" charset="0"/>
              </a:rPr>
              <a:t> </a:t>
            </a:r>
            <a:r>
              <a:rPr lang="de-DE" sz="2400" b="1" dirty="0" err="1" smtClean="0">
                <a:solidFill>
                  <a:srgbClr val="FFFF00"/>
                </a:solidFill>
                <a:latin typeface="Tahoma" pitchFamily="34" charset="0"/>
                <a:cs typeface="Tahoma" pitchFamily="34" charset="0"/>
              </a:rPr>
              <a:t>me</a:t>
            </a:r>
            <a:r>
              <a:rPr lang="de-DE" sz="2400" b="1" dirty="0" smtClean="0">
                <a:solidFill>
                  <a:srgbClr val="FFFF00"/>
                </a:solidFill>
                <a:latin typeface="Tahoma" pitchFamily="34" charset="0"/>
                <a:cs typeface="Tahoma" pitchFamily="34" charset="0"/>
              </a:rPr>
              <a:t> </a:t>
            </a:r>
            <a:r>
              <a:rPr lang="de-DE" sz="2400" b="1" dirty="0" err="1" smtClean="0">
                <a:solidFill>
                  <a:srgbClr val="FFFF00"/>
                </a:solidFill>
                <a:latin typeface="Tahoma" pitchFamily="34" charset="0"/>
                <a:cs typeface="Tahoma" pitchFamily="34" charset="0"/>
              </a:rPr>
              <a:t>or</a:t>
            </a:r>
            <a:r>
              <a:rPr lang="de-DE" sz="2400" b="1" dirty="0" smtClean="0">
                <a:solidFill>
                  <a:srgbClr val="FFFF00"/>
                </a:solidFill>
                <a:latin typeface="Tahoma" pitchFamily="34" charset="0"/>
                <a:cs typeface="Tahoma" pitchFamily="34" charset="0"/>
              </a:rPr>
              <a:t> </a:t>
            </a:r>
            <a:r>
              <a:rPr lang="de-DE" sz="2400" b="1" dirty="0" err="1" smtClean="0">
                <a:solidFill>
                  <a:srgbClr val="FFFF00"/>
                </a:solidFill>
                <a:latin typeface="Tahoma" pitchFamily="34" charset="0"/>
                <a:cs typeface="Tahoma" pitchFamily="34" charset="0"/>
              </a:rPr>
              <a:t>what</a:t>
            </a:r>
            <a:r>
              <a:rPr lang="de-DE" sz="2400" b="1" dirty="0" smtClean="0">
                <a:solidFill>
                  <a:srgbClr val="FFFF00"/>
                </a:solidFill>
                <a:latin typeface="Tahoma" pitchFamily="34" charset="0"/>
                <a:cs typeface="Tahoma" pitchFamily="34" charset="0"/>
              </a:rPr>
              <a:t> I </a:t>
            </a:r>
            <a:r>
              <a:rPr lang="de-DE" sz="2400" b="1" dirty="0" err="1" smtClean="0">
                <a:solidFill>
                  <a:srgbClr val="FFFF00"/>
                </a:solidFill>
                <a:latin typeface="Tahoma" pitchFamily="34" charset="0"/>
                <a:cs typeface="Tahoma" pitchFamily="34" charset="0"/>
              </a:rPr>
              <a:t>teach</a:t>
            </a:r>
            <a:r>
              <a:rPr lang="de-DE" sz="2400" b="1" dirty="0" smtClean="0">
                <a:solidFill>
                  <a:srgbClr val="FFFF00"/>
                </a:solidFill>
                <a:latin typeface="Tahoma" pitchFamily="34" charset="0"/>
                <a:cs typeface="Tahoma" pitchFamily="34" charset="0"/>
              </a:rPr>
              <a:t> </a:t>
            </a:r>
            <a:r>
              <a:rPr lang="de-DE" sz="2400" b="1" dirty="0" err="1" smtClean="0">
                <a:solidFill>
                  <a:srgbClr val="FFFF00"/>
                </a:solidFill>
                <a:latin typeface="Tahoma" pitchFamily="34" charset="0"/>
                <a:cs typeface="Tahoma" pitchFamily="34" charset="0"/>
              </a:rPr>
              <a:t>that</a:t>
            </a:r>
            <a:r>
              <a:rPr lang="de-DE" sz="2400" b="1" dirty="0" smtClean="0">
                <a:solidFill>
                  <a:srgbClr val="FFFF00"/>
                </a:solidFill>
                <a:latin typeface="Tahoma" pitchFamily="34" charset="0"/>
                <a:cs typeface="Tahoma" pitchFamily="34" charset="0"/>
              </a:rPr>
              <a:t> </a:t>
            </a:r>
            <a:r>
              <a:rPr lang="de-DE" sz="2400" b="1" dirty="0" err="1" smtClean="0">
                <a:solidFill>
                  <a:srgbClr val="FFFF00"/>
                </a:solidFill>
                <a:latin typeface="Tahoma" pitchFamily="34" charset="0"/>
                <a:cs typeface="Tahoma" pitchFamily="34" charset="0"/>
              </a:rPr>
              <a:t>works</a:t>
            </a:r>
            <a:r>
              <a:rPr lang="de-DE" sz="2400" b="1" dirty="0" smtClean="0">
                <a:solidFill>
                  <a:srgbClr val="FFFF00"/>
                </a:solidFill>
                <a:latin typeface="Tahoma" pitchFamily="34" charset="0"/>
                <a:cs typeface="Tahoma" pitchFamily="34" charset="0"/>
              </a:rPr>
              <a:t> </a:t>
            </a:r>
            <a:r>
              <a:rPr lang="de-DE" sz="2400" b="1" dirty="0" err="1" smtClean="0">
                <a:solidFill>
                  <a:srgbClr val="FFFF00"/>
                </a:solidFill>
                <a:latin typeface="Tahoma" pitchFamily="34" charset="0"/>
                <a:cs typeface="Tahoma" pitchFamily="34" charset="0"/>
              </a:rPr>
              <a:t>for</a:t>
            </a:r>
            <a:r>
              <a:rPr lang="de-DE" sz="2400" b="1" dirty="0" smtClean="0">
                <a:solidFill>
                  <a:srgbClr val="FFFF00"/>
                </a:solidFill>
                <a:latin typeface="Tahoma" pitchFamily="34" charset="0"/>
                <a:cs typeface="Tahoma" pitchFamily="34" charset="0"/>
              </a:rPr>
              <a:t> </a:t>
            </a:r>
            <a:r>
              <a:rPr lang="de-DE" sz="2400" b="1" dirty="0" err="1" smtClean="0">
                <a:solidFill>
                  <a:srgbClr val="FFFF00"/>
                </a:solidFill>
                <a:latin typeface="Tahoma" pitchFamily="34" charset="0"/>
                <a:cs typeface="Tahoma" pitchFamily="34" charset="0"/>
              </a:rPr>
              <a:t>students</a:t>
            </a:r>
            <a:r>
              <a:rPr lang="de-DE" sz="2400" b="1" dirty="0">
                <a:solidFill>
                  <a:srgbClr val="FFFF00"/>
                </a:solidFill>
                <a:latin typeface="Tahoma" pitchFamily="34" charset="0"/>
                <a:cs typeface="Tahoma" pitchFamily="34" charset="0"/>
              </a:rPr>
              <a:t>?</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5432" y="1674228"/>
            <a:ext cx="4653136" cy="4653136"/>
          </a:xfrm>
          <a:prstGeom prst="rect">
            <a:avLst/>
          </a:prstGeom>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793" y="6345510"/>
            <a:ext cx="723582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3408197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41</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29" y="1052735"/>
            <a:ext cx="8446445" cy="81523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de-DE" sz="2400" b="1" dirty="0" smtClean="0">
                <a:solidFill>
                  <a:srgbClr val="FFFF00"/>
                </a:solidFill>
                <a:latin typeface="Tahoma" pitchFamily="34" charset="0"/>
                <a:cs typeface="Tahoma" pitchFamily="34" charset="0"/>
              </a:rPr>
              <a:t>A Leading Global SiME Initiative </a:t>
            </a:r>
            <a:r>
              <a:rPr lang="de-DE" sz="2400" b="1" dirty="0" err="1" smtClean="0">
                <a:solidFill>
                  <a:srgbClr val="FFFF00"/>
                </a:solidFill>
                <a:latin typeface="Tahoma" pitchFamily="34" charset="0"/>
                <a:cs typeface="Tahoma" pitchFamily="34" charset="0"/>
              </a:rPr>
              <a:t>by</a:t>
            </a:r>
            <a:r>
              <a:rPr lang="de-DE" sz="2400" b="1" dirty="0" smtClean="0">
                <a:solidFill>
                  <a:srgbClr val="FFFF00"/>
                </a:solidFill>
                <a:latin typeface="Tahoma" pitchFamily="34" charset="0"/>
                <a:cs typeface="Tahoma" pitchFamily="34" charset="0"/>
              </a:rPr>
              <a:t> </a:t>
            </a:r>
            <a:r>
              <a:rPr lang="de-DE" sz="2400" b="1" dirty="0" err="1" smtClean="0">
                <a:solidFill>
                  <a:srgbClr val="FFFF00"/>
                </a:solidFill>
                <a:latin typeface="Tahoma" pitchFamily="34" charset="0"/>
                <a:cs typeface="Tahoma" pitchFamily="34" charset="0"/>
              </a:rPr>
              <a:t>Academics</a:t>
            </a:r>
            <a:r>
              <a:rPr lang="de-DE" sz="2400" b="1" dirty="0" smtClean="0">
                <a:solidFill>
                  <a:srgbClr val="FFFF00"/>
                </a:solidFill>
                <a:latin typeface="Tahoma" pitchFamily="34" charset="0"/>
                <a:cs typeface="Tahoma" pitchFamily="34" charset="0"/>
              </a:rPr>
              <a:t> to Make Management Relevant for Society</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14" name="TextBox 20"/>
          <p:cNvSpPr txBox="1"/>
          <p:nvPr/>
        </p:nvSpPr>
        <p:spPr>
          <a:xfrm>
            <a:off x="997341" y="6642100"/>
            <a:ext cx="6989885" cy="338554"/>
          </a:xfrm>
          <a:prstGeom prst="rect">
            <a:avLst/>
          </a:prstGeom>
          <a:noFill/>
        </p:spPr>
        <p:txBody>
          <a:bodyPr>
            <a:spAutoFit/>
          </a:bodyPr>
          <a:lstStyle/>
          <a:p>
            <a:pPr algn="ctr" fontAlgn="base">
              <a:spcBef>
                <a:spcPct val="0"/>
              </a:spcBef>
              <a:spcAft>
                <a:spcPct val="0"/>
              </a:spcAft>
              <a:defRPr/>
            </a:pPr>
            <a:r>
              <a:rPr lang="ru-RU" sz="800" b="1" dirty="0">
                <a:solidFill>
                  <a:srgbClr val="FFFFFF">
                    <a:lumMod val="75000"/>
                  </a:srgbClr>
                </a:solidFill>
                <a:ea typeface="ＭＳ Ｐゴシック" pitchFamily="34" charset="-128"/>
                <a:cs typeface="Arial" pitchFamily="34" charset="0"/>
              </a:rPr>
              <a:t>	</a:t>
            </a:r>
            <a:r>
              <a:rPr lang="de-DE" sz="800" b="1" dirty="0" smtClean="0">
                <a:solidFill>
                  <a:srgbClr val="2D2DB9">
                    <a:lumMod val="75000"/>
                  </a:srgbClr>
                </a:solidFill>
                <a:ea typeface="ＭＳ Ｐゴシック" pitchFamily="34" charset="-128"/>
                <a:cs typeface="Arial" pitchFamily="34" charset="0"/>
              </a:rPr>
              <a:t>Dr. Ekaterina Ivanova </a:t>
            </a:r>
            <a:r>
              <a:rPr lang="ru-RU" sz="800" b="1" dirty="0" smtClean="0">
                <a:solidFill>
                  <a:srgbClr val="2D2DB9">
                    <a:lumMod val="75000"/>
                  </a:srgbClr>
                </a:solidFill>
                <a:ea typeface="ＭＳ Ｐゴシック" pitchFamily="34" charset="-128"/>
                <a:cs typeface="Arial" pitchFamily="34" charset="0"/>
              </a:rPr>
              <a:t>– </a:t>
            </a:r>
            <a:r>
              <a:rPr lang="en-US" sz="800" b="1" dirty="0">
                <a:solidFill>
                  <a:srgbClr val="2D2DB9">
                    <a:lumMod val="75000"/>
                  </a:srgbClr>
                </a:solidFill>
                <a:ea typeface="ＭＳ Ｐゴシック" pitchFamily="34" charset="-128"/>
                <a:cs typeface="Arial" pitchFamily="34" charset="0"/>
              </a:rPr>
              <a:t>Integrating CSR &amp; Sustainability in Management Education</a:t>
            </a:r>
          </a:p>
          <a:p>
            <a:pPr algn="ctr" fontAlgn="base">
              <a:spcBef>
                <a:spcPct val="0"/>
              </a:spcBef>
              <a:spcAft>
                <a:spcPct val="0"/>
              </a:spcAft>
              <a:defRPr/>
            </a:pPr>
            <a:endParaRPr lang="en-US" sz="800" b="1" dirty="0">
              <a:solidFill>
                <a:srgbClr val="2D2DB9">
                  <a:lumMod val="75000"/>
                </a:srgbClr>
              </a:solidFill>
              <a:ea typeface="ＭＳ Ｐゴシック" pitchFamily="34" charset="-128"/>
              <a:cs typeface="Arial" pitchFamily="34" charset="0"/>
            </a:endParaRPr>
          </a:p>
        </p:txBody>
      </p:sp>
      <p:sp>
        <p:nvSpPr>
          <p:cNvPr id="26" name="Fußzeilenplatzhalter 3"/>
          <p:cNvSpPr>
            <a:spLocks noGrp="1"/>
          </p:cNvSpPr>
          <p:nvPr>
            <p:ph type="ftr" sz="quarter" idx="4294967295"/>
          </p:nvPr>
        </p:nvSpPr>
        <p:spPr>
          <a:xfrm>
            <a:off x="874367" y="6392361"/>
            <a:ext cx="7235831" cy="276999"/>
          </a:xfrm>
          <a:prstGeom prst="rect">
            <a:avLst/>
          </a:prstGeom>
        </p:spPr>
        <p:txBody>
          <a:bodyPr/>
          <a:lstStyle/>
          <a:p>
            <a:r>
              <a:rPr lang="de-DE" sz="1200" dirty="0">
                <a:solidFill>
                  <a:schemeClr val="tx1"/>
                </a:solidFill>
              </a:rPr>
              <a:t>Source</a:t>
            </a:r>
            <a:r>
              <a:rPr lang="de-DE" sz="1200" dirty="0" smtClean="0">
                <a:solidFill>
                  <a:schemeClr val="tx1"/>
                </a:solidFill>
              </a:rPr>
              <a:t>:</a:t>
            </a:r>
            <a:r>
              <a:rPr lang="de-DE" sz="1200" dirty="0" smtClean="0"/>
              <a:t> </a:t>
            </a:r>
            <a:r>
              <a:rPr lang="en-US" sz="1200" dirty="0">
                <a:hlinkClick r:id="rId5"/>
              </a:rPr>
              <a:t>https://www.rrbm.network</a:t>
            </a:r>
            <a:r>
              <a:rPr lang="en-US" sz="1200" dirty="0" smtClean="0">
                <a:hlinkClick r:id="rId5"/>
              </a:rPr>
              <a:t>/</a:t>
            </a:r>
            <a:r>
              <a:rPr lang="en-US" sz="1200" dirty="0"/>
              <a:t> </a:t>
            </a:r>
            <a:r>
              <a:rPr lang="en-US" sz="1200" dirty="0">
                <a:hlinkClick r:id="rId6"/>
              </a:rPr>
              <a:t>https://</a:t>
            </a:r>
            <a:r>
              <a:rPr lang="en-US" sz="1200" dirty="0" smtClean="0">
                <a:hlinkClick r:id="rId6"/>
              </a:rPr>
              <a:t>youtu.be/9W1pRwPUVT8</a:t>
            </a:r>
            <a:r>
              <a:rPr lang="en-US" sz="1200" dirty="0" smtClean="0"/>
              <a:t>  </a:t>
            </a:r>
            <a:endParaRPr lang="de-DE" sz="1200" dirty="0">
              <a:solidFill>
                <a:schemeClr val="tx1"/>
              </a:solidFill>
            </a:endParaRPr>
          </a:p>
        </p:txBody>
      </p:sp>
      <p:pic>
        <p:nvPicPr>
          <p:cNvPr id="4" name="Picture 3">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284" y="1867975"/>
            <a:ext cx="7847140" cy="4416776"/>
          </a:xfrm>
          <a:prstGeom prst="rect">
            <a:avLst/>
          </a:prstGeom>
        </p:spPr>
      </p:pic>
    </p:spTree>
    <p:extLst>
      <p:ext uri="{BB962C8B-B14F-4D97-AF65-F5344CB8AC3E}">
        <p14:creationId xmlns:p14="http://schemas.microsoft.com/office/powerpoint/2010/main" val="3402482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42</a:t>
            </a:fld>
            <a:endParaRPr lang="ru-RU" dirty="0">
              <a:solidFill>
                <a:srgbClr val="808080">
                  <a:lumMod val="75000"/>
                </a:srgbClr>
              </a:solidFill>
            </a:endParaRPr>
          </a:p>
        </p:txBody>
      </p:sp>
      <p:sp>
        <p:nvSpPr>
          <p:cNvPr id="19" name="Прямоугольник 18"/>
          <p:cNvSpPr>
            <a:spLocks noChangeArrowheads="1"/>
          </p:cNvSpPr>
          <p:nvPr/>
        </p:nvSpPr>
        <p:spPr bwMode="auto">
          <a:xfrm>
            <a:off x="538558" y="1018255"/>
            <a:ext cx="8446445" cy="576064"/>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en-US" sz="2400" b="1" dirty="0" smtClean="0">
                <a:solidFill>
                  <a:srgbClr val="FFFF00"/>
                </a:solidFill>
                <a:latin typeface="Tahoma" pitchFamily="34" charset="0"/>
                <a:cs typeface="Tahoma" pitchFamily="34" charset="0"/>
              </a:rPr>
              <a:t>Duff McDonald – a Brave Journalist on Awakening!</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14" name="TextBox 20"/>
          <p:cNvSpPr txBox="1"/>
          <p:nvPr/>
        </p:nvSpPr>
        <p:spPr>
          <a:xfrm>
            <a:off x="997341" y="6642100"/>
            <a:ext cx="6989885" cy="338554"/>
          </a:xfrm>
          <a:prstGeom prst="rect">
            <a:avLst/>
          </a:prstGeom>
          <a:noFill/>
        </p:spPr>
        <p:txBody>
          <a:bodyPr>
            <a:spAutoFit/>
          </a:bodyPr>
          <a:lstStyle/>
          <a:p>
            <a:pPr algn="ctr" fontAlgn="base">
              <a:spcBef>
                <a:spcPct val="0"/>
              </a:spcBef>
              <a:spcAft>
                <a:spcPct val="0"/>
              </a:spcAft>
              <a:defRPr/>
            </a:pPr>
            <a:r>
              <a:rPr lang="ru-RU" sz="800" b="1" dirty="0">
                <a:solidFill>
                  <a:srgbClr val="FFFFFF">
                    <a:lumMod val="75000"/>
                  </a:srgbClr>
                </a:solidFill>
                <a:ea typeface="ＭＳ Ｐゴシック" pitchFamily="34" charset="-128"/>
                <a:cs typeface="Arial" pitchFamily="34" charset="0"/>
              </a:rPr>
              <a:t>	</a:t>
            </a:r>
            <a:r>
              <a:rPr lang="de-DE" sz="800" b="1" dirty="0" smtClean="0">
                <a:solidFill>
                  <a:srgbClr val="2D2DB9">
                    <a:lumMod val="75000"/>
                  </a:srgbClr>
                </a:solidFill>
                <a:ea typeface="ＭＳ Ｐゴシック" pitchFamily="34" charset="-128"/>
                <a:cs typeface="Arial" pitchFamily="34" charset="0"/>
              </a:rPr>
              <a:t>Dr. Ekaterina Ivanova </a:t>
            </a:r>
            <a:r>
              <a:rPr lang="ru-RU" sz="800" b="1" dirty="0" smtClean="0">
                <a:solidFill>
                  <a:srgbClr val="2D2DB9">
                    <a:lumMod val="75000"/>
                  </a:srgbClr>
                </a:solidFill>
                <a:ea typeface="ＭＳ Ｐゴシック" pitchFamily="34" charset="-128"/>
                <a:cs typeface="Arial" pitchFamily="34" charset="0"/>
              </a:rPr>
              <a:t>– </a:t>
            </a:r>
            <a:r>
              <a:rPr lang="en-US" sz="800" b="1" dirty="0">
                <a:solidFill>
                  <a:srgbClr val="2D2DB9">
                    <a:lumMod val="75000"/>
                  </a:srgbClr>
                </a:solidFill>
                <a:ea typeface="ＭＳ Ｐゴシック" pitchFamily="34" charset="-128"/>
                <a:cs typeface="Arial" pitchFamily="34" charset="0"/>
              </a:rPr>
              <a:t>Integrating CSR &amp; Sustainability in Management Education</a:t>
            </a:r>
          </a:p>
          <a:p>
            <a:pPr algn="ctr" fontAlgn="base">
              <a:spcBef>
                <a:spcPct val="0"/>
              </a:spcBef>
              <a:spcAft>
                <a:spcPct val="0"/>
              </a:spcAft>
              <a:defRPr/>
            </a:pPr>
            <a:endParaRPr lang="en-US" sz="800" b="1" dirty="0">
              <a:solidFill>
                <a:srgbClr val="2D2DB9">
                  <a:lumMod val="75000"/>
                </a:srgbClr>
              </a:solidFill>
              <a:ea typeface="ＭＳ Ｐゴシック" pitchFamily="34" charset="-128"/>
              <a:cs typeface="Arial" pitchFamily="34" charset="0"/>
            </a:endParaRPr>
          </a:p>
        </p:txBody>
      </p:sp>
      <p:sp>
        <p:nvSpPr>
          <p:cNvPr id="26" name="Fußzeilenplatzhalter 3"/>
          <p:cNvSpPr>
            <a:spLocks noGrp="1"/>
          </p:cNvSpPr>
          <p:nvPr>
            <p:ph type="ftr" sz="quarter" idx="4294967295"/>
          </p:nvPr>
        </p:nvSpPr>
        <p:spPr>
          <a:xfrm>
            <a:off x="874367" y="6330551"/>
            <a:ext cx="7235831" cy="276999"/>
          </a:xfrm>
          <a:prstGeom prst="rect">
            <a:avLst/>
          </a:prstGeom>
        </p:spPr>
        <p:txBody>
          <a:bodyPr/>
          <a:lstStyle/>
          <a:p>
            <a:r>
              <a:rPr lang="de-DE" sz="1200" dirty="0">
                <a:solidFill>
                  <a:schemeClr val="tx1"/>
                </a:solidFill>
              </a:rPr>
              <a:t>Source</a:t>
            </a:r>
            <a:r>
              <a:rPr lang="de-DE" sz="1200" dirty="0" smtClean="0">
                <a:solidFill>
                  <a:schemeClr val="tx1"/>
                </a:solidFill>
              </a:rPr>
              <a:t>:</a:t>
            </a:r>
            <a:r>
              <a:rPr lang="de-DE" sz="1200" dirty="0" smtClean="0"/>
              <a:t> </a:t>
            </a:r>
            <a:r>
              <a:rPr lang="en-US" sz="1200" dirty="0" smtClean="0"/>
              <a:t>AOM 2018</a:t>
            </a:r>
            <a:endParaRPr lang="de-DE" sz="1200" dirty="0">
              <a:solidFill>
                <a:schemeClr val="tx1"/>
              </a:solidFill>
            </a:endParaRPr>
          </a:p>
        </p:txBody>
      </p:sp>
      <p:sp>
        <p:nvSpPr>
          <p:cNvPr id="3" name="AutoShape 2" descr="Картинки по запросу Journal of Cleaner Production"/>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 name="AutoShape 2" descr="Картинки по запросу The Limits to Growth"/>
          <p:cNvSpPr>
            <a:spLocks noChangeAspect="1" noChangeArrowheads="1"/>
          </p:cNvSpPr>
          <p:nvPr/>
        </p:nvSpPr>
        <p:spPr bwMode="auto">
          <a:xfrm>
            <a:off x="307975" y="158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5" descr="Картинки по запросу Our Common Future"/>
          <p:cNvSpPr>
            <a:spLocks noChangeAspect="1" noChangeArrowheads="1"/>
          </p:cNvSpPr>
          <p:nvPr/>
        </p:nvSpPr>
        <p:spPr bwMode="auto">
          <a:xfrm>
            <a:off x="460375" y="1682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3454" y="1844824"/>
            <a:ext cx="5688632" cy="4266474"/>
          </a:xfrm>
          <a:prstGeom prst="rect">
            <a:avLst/>
          </a:prstGeom>
        </p:spPr>
      </p:pic>
    </p:spTree>
    <p:extLst>
      <p:ext uri="{BB962C8B-B14F-4D97-AF65-F5344CB8AC3E}">
        <p14:creationId xmlns:p14="http://schemas.microsoft.com/office/powerpoint/2010/main" val="4802109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43</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29" y="1041722"/>
            <a:ext cx="8446445" cy="467038"/>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de-DE" sz="2400" b="1" dirty="0" smtClean="0">
                <a:solidFill>
                  <a:srgbClr val="FFFF00"/>
                </a:solidFill>
                <a:latin typeface="Tahoma" pitchFamily="34" charset="0"/>
                <a:cs typeface="Tahoma" pitchFamily="34" charset="0"/>
              </a:rPr>
              <a:t>Take-</a:t>
            </a:r>
            <a:r>
              <a:rPr lang="de-DE" sz="2400" b="1" dirty="0" err="1" smtClean="0">
                <a:solidFill>
                  <a:srgbClr val="FFFF00"/>
                </a:solidFill>
                <a:latin typeface="Tahoma" pitchFamily="34" charset="0"/>
                <a:cs typeface="Tahoma" pitchFamily="34" charset="0"/>
              </a:rPr>
              <a:t>away</a:t>
            </a:r>
            <a:r>
              <a:rPr lang="de-DE" sz="2400" b="1" dirty="0" smtClean="0">
                <a:solidFill>
                  <a:srgbClr val="FFFF00"/>
                </a:solidFill>
                <a:latin typeface="Tahoma" pitchFamily="34" charset="0"/>
                <a:cs typeface="Tahoma" pitchFamily="34" charset="0"/>
              </a:rPr>
              <a:t> </a:t>
            </a:r>
            <a:r>
              <a:rPr lang="de-DE" sz="2400" b="1" dirty="0" err="1" smtClean="0">
                <a:solidFill>
                  <a:srgbClr val="FFFF00"/>
                </a:solidFill>
                <a:latin typeface="Tahoma" pitchFamily="34" charset="0"/>
                <a:cs typeface="Tahoma" pitchFamily="34" charset="0"/>
              </a:rPr>
              <a:t>messages</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4" name="TextBox 3"/>
          <p:cNvSpPr txBox="1"/>
          <p:nvPr/>
        </p:nvSpPr>
        <p:spPr>
          <a:xfrm>
            <a:off x="562626" y="2007366"/>
            <a:ext cx="8694009" cy="3785652"/>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sz="2000" b="1" dirty="0" smtClean="0">
                <a:solidFill>
                  <a:srgbClr val="00B050"/>
                </a:solidFill>
              </a:rPr>
              <a:t>Humanistic Management and Sustainability Mindset </a:t>
            </a:r>
            <a:r>
              <a:rPr lang="en-US" sz="2000" b="1" dirty="0" smtClean="0"/>
              <a:t>is what millennials want to learn</a:t>
            </a:r>
          </a:p>
          <a:p>
            <a:pPr marL="342900" indent="-342900" fontAlgn="base">
              <a:spcBef>
                <a:spcPct val="0"/>
              </a:spcBef>
              <a:spcAft>
                <a:spcPct val="0"/>
              </a:spcAft>
              <a:buFont typeface="Arial" panose="020B0604020202020204" pitchFamily="34" charset="0"/>
              <a:buChar char="•"/>
            </a:pPr>
            <a:endParaRPr lang="en-US" sz="2000" b="1" dirty="0">
              <a:solidFill>
                <a:srgbClr val="000000"/>
              </a:solidFill>
            </a:endParaRPr>
          </a:p>
          <a:p>
            <a:pPr marL="342900" indent="-342900" fontAlgn="base">
              <a:spcBef>
                <a:spcPct val="0"/>
              </a:spcBef>
              <a:spcAft>
                <a:spcPct val="0"/>
              </a:spcAft>
              <a:buFont typeface="Arial" panose="020B0604020202020204" pitchFamily="34" charset="0"/>
              <a:buChar char="•"/>
            </a:pPr>
            <a:r>
              <a:rPr lang="en-US" sz="2000" b="1" dirty="0">
                <a:solidFill>
                  <a:srgbClr val="00B050"/>
                </a:solidFill>
              </a:rPr>
              <a:t>Green Campus </a:t>
            </a:r>
            <a:r>
              <a:rPr lang="en-US" sz="2000" b="1" dirty="0" smtClean="0">
                <a:solidFill>
                  <a:srgbClr val="000000"/>
                </a:solidFill>
              </a:rPr>
              <a:t>is the best way to signal engagement with sustainability university-wide</a:t>
            </a:r>
          </a:p>
          <a:p>
            <a:pPr marL="342900" indent="-342900" fontAlgn="base">
              <a:spcBef>
                <a:spcPct val="0"/>
              </a:spcBef>
              <a:spcAft>
                <a:spcPct val="0"/>
              </a:spcAft>
              <a:buFont typeface="Arial" panose="020B0604020202020204" pitchFamily="34" charset="0"/>
              <a:buChar char="•"/>
            </a:pPr>
            <a:endParaRPr lang="en-US" sz="2000" b="1" dirty="0">
              <a:solidFill>
                <a:srgbClr val="000000"/>
              </a:solidFill>
            </a:endParaRPr>
          </a:p>
          <a:p>
            <a:pPr marL="342900" indent="-342900" fontAlgn="base">
              <a:spcBef>
                <a:spcPct val="0"/>
              </a:spcBef>
              <a:spcAft>
                <a:spcPct val="0"/>
              </a:spcAft>
              <a:buFont typeface="Arial" panose="020B0604020202020204" pitchFamily="34" charset="0"/>
              <a:buChar char="•"/>
            </a:pPr>
            <a:r>
              <a:rPr lang="en-US" sz="2000" b="1" dirty="0" smtClean="0">
                <a:solidFill>
                  <a:srgbClr val="000000"/>
                </a:solidFill>
              </a:rPr>
              <a:t>Continue to do innovative </a:t>
            </a:r>
            <a:r>
              <a:rPr lang="en-US" sz="2000" b="1" dirty="0">
                <a:solidFill>
                  <a:srgbClr val="000000"/>
                </a:solidFill>
              </a:rPr>
              <a:t>research, </a:t>
            </a:r>
            <a:r>
              <a:rPr lang="en-US" sz="2000" b="1" dirty="0" smtClean="0">
                <a:solidFill>
                  <a:srgbClr val="000000"/>
                </a:solidFill>
              </a:rPr>
              <a:t>pedagogies </a:t>
            </a:r>
            <a:r>
              <a:rPr lang="en-US" sz="2000" b="1" dirty="0">
                <a:solidFill>
                  <a:srgbClr val="000000"/>
                </a:solidFill>
              </a:rPr>
              <a:t>and </a:t>
            </a:r>
            <a:r>
              <a:rPr lang="en-US" sz="2000" b="1" dirty="0" smtClean="0">
                <a:solidFill>
                  <a:srgbClr val="000000"/>
                </a:solidFill>
              </a:rPr>
              <a:t>outreach activities with </a:t>
            </a:r>
            <a:r>
              <a:rPr lang="en-US" sz="2000" b="1" dirty="0" smtClean="0">
                <a:solidFill>
                  <a:srgbClr val="00B050"/>
                </a:solidFill>
              </a:rPr>
              <a:t>the best people doing right things </a:t>
            </a:r>
            <a:r>
              <a:rPr lang="en-US" sz="2000" b="1" dirty="0" smtClean="0">
                <a:solidFill>
                  <a:srgbClr val="000000"/>
                </a:solidFill>
              </a:rPr>
              <a:t>across the fields </a:t>
            </a:r>
          </a:p>
          <a:p>
            <a:pPr marL="342900" indent="-342900" fontAlgn="base">
              <a:spcBef>
                <a:spcPct val="0"/>
              </a:spcBef>
              <a:spcAft>
                <a:spcPct val="0"/>
              </a:spcAft>
              <a:buFont typeface="Arial" panose="020B0604020202020204" pitchFamily="34" charset="0"/>
              <a:buChar char="•"/>
            </a:pPr>
            <a:endParaRPr lang="en-US" sz="2000" b="1" dirty="0">
              <a:solidFill>
                <a:srgbClr val="000000"/>
              </a:solidFill>
            </a:endParaRPr>
          </a:p>
          <a:p>
            <a:pPr marL="342900" indent="-342900" fontAlgn="base">
              <a:spcBef>
                <a:spcPct val="0"/>
              </a:spcBef>
              <a:spcAft>
                <a:spcPct val="0"/>
              </a:spcAft>
              <a:buFont typeface="Arial" panose="020B0604020202020204" pitchFamily="34" charset="0"/>
              <a:buChar char="•"/>
            </a:pPr>
            <a:r>
              <a:rPr lang="en-US" sz="2000" b="1" dirty="0" smtClean="0">
                <a:solidFill>
                  <a:srgbClr val="000000"/>
                </a:solidFill>
              </a:rPr>
              <a:t>Stay part of </a:t>
            </a:r>
            <a:r>
              <a:rPr lang="en-US" sz="2000" b="1" dirty="0" smtClean="0">
                <a:solidFill>
                  <a:srgbClr val="00B050"/>
                </a:solidFill>
              </a:rPr>
              <a:t>something bigger</a:t>
            </a:r>
            <a:r>
              <a:rPr lang="en-US" sz="2000" b="1" dirty="0" smtClean="0">
                <a:solidFill>
                  <a:srgbClr val="000000"/>
                </a:solidFill>
              </a:rPr>
              <a:t>: UN PRME, AOM, LEAP</a:t>
            </a:r>
            <a:endParaRPr lang="en-US" sz="2000" b="1" dirty="0">
              <a:solidFill>
                <a:srgbClr val="000000"/>
              </a:solidFill>
            </a:endParaRPr>
          </a:p>
          <a:p>
            <a:pPr marL="342900" indent="-342900" fontAlgn="base">
              <a:spcBef>
                <a:spcPct val="0"/>
              </a:spcBef>
              <a:spcAft>
                <a:spcPct val="0"/>
              </a:spcAft>
              <a:buFont typeface="Arial" panose="020B0604020202020204" pitchFamily="34" charset="0"/>
              <a:buChar char="•"/>
            </a:pPr>
            <a:endParaRPr lang="en-US" sz="2000" b="1" dirty="0">
              <a:solidFill>
                <a:srgbClr val="000000"/>
              </a:solidFill>
            </a:endParaRPr>
          </a:p>
          <a:p>
            <a:pPr marL="342900" indent="-342900" fontAlgn="base">
              <a:spcBef>
                <a:spcPct val="0"/>
              </a:spcBef>
              <a:spcAft>
                <a:spcPct val="0"/>
              </a:spcAft>
              <a:buFont typeface="Arial" panose="020B0604020202020204" pitchFamily="34" charset="0"/>
              <a:buChar char="•"/>
            </a:pPr>
            <a:r>
              <a:rPr lang="en-US" sz="2000" b="1" dirty="0" smtClean="0">
                <a:solidFill>
                  <a:srgbClr val="000000"/>
                </a:solidFill>
              </a:rPr>
              <a:t>Be </a:t>
            </a:r>
            <a:r>
              <a:rPr lang="en-US" sz="2000" b="1" dirty="0" smtClean="0">
                <a:solidFill>
                  <a:srgbClr val="00B050"/>
                </a:solidFill>
              </a:rPr>
              <a:t>authentic </a:t>
            </a:r>
            <a:r>
              <a:rPr lang="en-US" sz="2000" b="1" dirty="0" smtClean="0">
                <a:solidFill>
                  <a:srgbClr val="000000"/>
                </a:solidFill>
              </a:rPr>
              <a:t>&amp; serve a living </a:t>
            </a:r>
            <a:r>
              <a:rPr lang="en-US" sz="2000" b="1" dirty="0" smtClean="0">
                <a:solidFill>
                  <a:srgbClr val="00B050"/>
                </a:solidFill>
              </a:rPr>
              <a:t>role model </a:t>
            </a:r>
            <a:r>
              <a:rPr lang="en-US" sz="2000" b="1" dirty="0" smtClean="0">
                <a:solidFill>
                  <a:srgbClr val="000000"/>
                </a:solidFill>
              </a:rPr>
              <a:t>of what you teach!</a:t>
            </a:r>
            <a:endParaRPr lang="ru-RU" sz="2000" dirty="0">
              <a:solidFill>
                <a:srgbClr val="000000"/>
              </a:solidFill>
            </a:endParaRPr>
          </a:p>
        </p:txBody>
      </p:sp>
      <p:sp>
        <p:nvSpPr>
          <p:cNvPr id="14" name="TextBox 20"/>
          <p:cNvSpPr txBox="1"/>
          <p:nvPr/>
        </p:nvSpPr>
        <p:spPr>
          <a:xfrm>
            <a:off x="997341" y="6642100"/>
            <a:ext cx="6989885" cy="338554"/>
          </a:xfrm>
          <a:prstGeom prst="rect">
            <a:avLst/>
          </a:prstGeom>
          <a:noFill/>
        </p:spPr>
        <p:txBody>
          <a:bodyPr>
            <a:spAutoFit/>
          </a:bodyPr>
          <a:lstStyle/>
          <a:p>
            <a:pPr algn="ctr" fontAlgn="base">
              <a:spcBef>
                <a:spcPct val="0"/>
              </a:spcBef>
              <a:spcAft>
                <a:spcPct val="0"/>
              </a:spcAft>
              <a:defRPr/>
            </a:pPr>
            <a:r>
              <a:rPr lang="ru-RU" sz="800" b="1" dirty="0">
                <a:solidFill>
                  <a:srgbClr val="FFFFFF">
                    <a:lumMod val="75000"/>
                  </a:srgbClr>
                </a:solidFill>
                <a:ea typeface="ＭＳ Ｐゴシック" pitchFamily="34" charset="-128"/>
                <a:cs typeface="Arial" pitchFamily="34" charset="0"/>
              </a:rPr>
              <a:t>	</a:t>
            </a:r>
            <a:r>
              <a:rPr lang="de-DE" sz="800" b="1" dirty="0" smtClean="0">
                <a:solidFill>
                  <a:srgbClr val="2D2DB9">
                    <a:lumMod val="75000"/>
                  </a:srgbClr>
                </a:solidFill>
                <a:ea typeface="ＭＳ Ｐゴシック" pitchFamily="34" charset="-128"/>
                <a:cs typeface="Arial" pitchFamily="34" charset="0"/>
              </a:rPr>
              <a:t>Dr. Ekaterina Ivanova </a:t>
            </a:r>
            <a:r>
              <a:rPr lang="ru-RU" sz="800" b="1" dirty="0" smtClean="0">
                <a:solidFill>
                  <a:srgbClr val="2D2DB9">
                    <a:lumMod val="75000"/>
                  </a:srgbClr>
                </a:solidFill>
                <a:ea typeface="ＭＳ Ｐゴシック" pitchFamily="34" charset="-128"/>
                <a:cs typeface="Arial" pitchFamily="34" charset="0"/>
              </a:rPr>
              <a:t>– </a:t>
            </a:r>
            <a:r>
              <a:rPr lang="en-US" sz="800" b="1" dirty="0">
                <a:solidFill>
                  <a:srgbClr val="2D2DB9">
                    <a:lumMod val="75000"/>
                  </a:srgbClr>
                </a:solidFill>
                <a:ea typeface="ＭＳ Ｐゴシック" pitchFamily="34" charset="-128"/>
                <a:cs typeface="Arial" pitchFamily="34" charset="0"/>
              </a:rPr>
              <a:t>Integrating CSR &amp; Sustainability in Management Education</a:t>
            </a:r>
          </a:p>
          <a:p>
            <a:pPr algn="ctr" fontAlgn="base">
              <a:spcBef>
                <a:spcPct val="0"/>
              </a:spcBef>
              <a:spcAft>
                <a:spcPct val="0"/>
              </a:spcAft>
              <a:defRPr/>
            </a:pPr>
            <a:endParaRPr lang="en-US" sz="800" b="1" dirty="0">
              <a:solidFill>
                <a:srgbClr val="2D2DB9">
                  <a:lumMod val="75000"/>
                </a:srgbClr>
              </a:solidFill>
              <a:ea typeface="ＭＳ Ｐゴシック" pitchFamily="34" charset="-128"/>
              <a:cs typeface="Arial" pitchFamily="34" charset="0"/>
            </a:endParaRPr>
          </a:p>
        </p:txBody>
      </p:sp>
    </p:spTree>
    <p:extLst>
      <p:ext uri="{BB962C8B-B14F-4D97-AF65-F5344CB8AC3E}">
        <p14:creationId xmlns:p14="http://schemas.microsoft.com/office/powerpoint/2010/main" val="5464446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223" y="2022377"/>
            <a:ext cx="5239598" cy="2947003"/>
          </a:xfrm>
          <a:prstGeom prst="rect">
            <a:avLst/>
          </a:prstGeom>
        </p:spPr>
      </p:pic>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defTabSz="1042988"/>
            <a:endParaRPr lang="ru-RU" sz="2100" b="0" dirty="0"/>
          </a:p>
        </p:txBody>
      </p:sp>
      <p:sp>
        <p:nvSpPr>
          <p:cNvPr id="9" name="Номер слайда 8"/>
          <p:cNvSpPr>
            <a:spLocks noGrp="1"/>
          </p:cNvSpPr>
          <p:nvPr>
            <p:ph type="sldNum" sz="quarter" idx="12"/>
          </p:nvPr>
        </p:nvSpPr>
        <p:spPr/>
        <p:txBody>
          <a:bodyPr/>
          <a:lstStyle/>
          <a:p>
            <a:fld id="{027F3A33-6A4A-4395-8324-C6DCD486F135}" type="slidenum">
              <a:rPr lang="ru-RU" smtClean="0">
                <a:solidFill>
                  <a:schemeClr val="bg2">
                    <a:lumMod val="75000"/>
                  </a:schemeClr>
                </a:solidFill>
              </a:rPr>
              <a:pPr/>
              <a:t>44</a:t>
            </a:fld>
            <a:endParaRPr lang="ru-RU" dirty="0">
              <a:solidFill>
                <a:schemeClr val="bg2">
                  <a:lumMod val="75000"/>
                </a:schemeClr>
              </a:solidFill>
            </a:endParaRPr>
          </a:p>
        </p:txBody>
      </p:sp>
      <p:sp>
        <p:nvSpPr>
          <p:cNvPr id="19" name="Прямоугольник 18"/>
          <p:cNvSpPr>
            <a:spLocks noChangeArrowheads="1"/>
          </p:cNvSpPr>
          <p:nvPr/>
        </p:nvSpPr>
        <p:spPr bwMode="auto">
          <a:xfrm>
            <a:off x="554628" y="1041723"/>
            <a:ext cx="8446445" cy="562126"/>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a:r>
              <a:rPr lang="en-US" sz="2400" b="1" dirty="0">
                <a:solidFill>
                  <a:srgbClr val="FFFF00"/>
                </a:solidFill>
                <a:latin typeface="Tahoma" pitchFamily="34" charset="0"/>
                <a:cs typeface="Tahoma" pitchFamily="34" charset="0"/>
              </a:rPr>
              <a:t>Let’s keep in touch!</a:t>
            </a:r>
          </a:p>
        </p:txBody>
      </p:sp>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12" name="TextBox 20"/>
          <p:cNvSpPr txBox="1"/>
          <p:nvPr/>
        </p:nvSpPr>
        <p:spPr>
          <a:xfrm>
            <a:off x="997284" y="6642100"/>
            <a:ext cx="6989885" cy="215900"/>
          </a:xfrm>
          <a:prstGeom prst="rect">
            <a:avLst/>
          </a:prstGeom>
          <a:noFill/>
        </p:spPr>
        <p:txBody>
          <a:bodyPr>
            <a:spAutoFit/>
          </a:bodyPr>
          <a:lstStyle/>
          <a:p>
            <a:pPr>
              <a:defRPr/>
            </a:pPr>
            <a:r>
              <a:rPr lang="ru-RU" sz="800" b="1" dirty="0">
                <a:solidFill>
                  <a:schemeClr val="accent3">
                    <a:lumMod val="75000"/>
                  </a:schemeClr>
                </a:solidFill>
                <a:latin typeface="Arial" pitchFamily="34" charset="0"/>
                <a:ea typeface="ＭＳ Ｐゴシック" pitchFamily="34" charset="-128"/>
                <a:cs typeface="Arial" pitchFamily="34" charset="0"/>
              </a:rPr>
              <a:t>	</a:t>
            </a:r>
            <a:r>
              <a:rPr lang="de-DE" sz="800" b="1" dirty="0" smtClean="0">
                <a:solidFill>
                  <a:schemeClr val="accent6">
                    <a:lumMod val="75000"/>
                  </a:schemeClr>
                </a:solidFill>
                <a:latin typeface="Arial" pitchFamily="34" charset="0"/>
                <a:ea typeface="ＭＳ Ｐゴシック" pitchFamily="34" charset="-128"/>
                <a:cs typeface="Arial" pitchFamily="34" charset="0"/>
              </a:rPr>
              <a:t>Dr. Ekaterina Ivanova </a:t>
            </a:r>
            <a:r>
              <a:rPr lang="ru-RU" sz="800" b="1" dirty="0" smtClean="0">
                <a:solidFill>
                  <a:schemeClr val="accent6">
                    <a:lumMod val="75000"/>
                  </a:schemeClr>
                </a:solidFill>
                <a:latin typeface="Arial" pitchFamily="34" charset="0"/>
                <a:ea typeface="ＭＳ Ｐゴシック" pitchFamily="34" charset="-128"/>
                <a:cs typeface="Arial" pitchFamily="34" charset="0"/>
              </a:rPr>
              <a:t>– </a:t>
            </a:r>
            <a:r>
              <a:rPr lang="de-DE" sz="800" b="1" dirty="0" err="1" smtClean="0">
                <a:solidFill>
                  <a:schemeClr val="accent6">
                    <a:lumMod val="75000"/>
                  </a:schemeClr>
                </a:solidFill>
                <a:latin typeface="Arial" pitchFamily="34" charset="0"/>
                <a:ea typeface="ＭＳ Ｐゴシック" pitchFamily="34" charset="-128"/>
                <a:cs typeface="Arial" pitchFamily="34" charset="0"/>
              </a:rPr>
              <a:t>Responsible</a:t>
            </a:r>
            <a:r>
              <a:rPr lang="de-DE" sz="800" b="1" dirty="0" smtClean="0">
                <a:solidFill>
                  <a:schemeClr val="accent6">
                    <a:lumMod val="75000"/>
                  </a:schemeClr>
                </a:solidFill>
                <a:latin typeface="Arial" pitchFamily="34" charset="0"/>
                <a:ea typeface="ＭＳ Ｐゴシック" pitchFamily="34" charset="-128"/>
                <a:cs typeface="Arial" pitchFamily="34" charset="0"/>
              </a:rPr>
              <a:t> Management: </a:t>
            </a:r>
            <a:r>
              <a:rPr lang="de-DE" sz="800" b="1" dirty="0" err="1" smtClean="0">
                <a:solidFill>
                  <a:schemeClr val="accent6">
                    <a:lumMod val="75000"/>
                  </a:schemeClr>
                </a:solidFill>
                <a:latin typeface="Arial" pitchFamily="34" charset="0"/>
                <a:ea typeface="ＭＳ Ｐゴシック" pitchFamily="34" charset="-128"/>
                <a:cs typeface="Arial" pitchFamily="34" charset="0"/>
              </a:rPr>
              <a:t>Developing</a:t>
            </a:r>
            <a:r>
              <a:rPr lang="de-DE" sz="800" b="1" dirty="0" smtClean="0">
                <a:solidFill>
                  <a:schemeClr val="accent6">
                    <a:lumMod val="75000"/>
                  </a:schemeClr>
                </a:solidFill>
                <a:latin typeface="Arial" pitchFamily="34" charset="0"/>
                <a:ea typeface="ＭＳ Ｐゴシック" pitchFamily="34" charset="-128"/>
                <a:cs typeface="Arial" pitchFamily="34" charset="0"/>
              </a:rPr>
              <a:t> a Sustainability </a:t>
            </a:r>
            <a:r>
              <a:rPr lang="de-DE" sz="800" b="1" dirty="0" err="1" smtClean="0">
                <a:solidFill>
                  <a:schemeClr val="accent6">
                    <a:lumMod val="75000"/>
                  </a:schemeClr>
                </a:solidFill>
                <a:latin typeface="Arial" pitchFamily="34" charset="0"/>
                <a:ea typeface="ＭＳ Ｐゴシック" pitchFamily="34" charset="-128"/>
                <a:cs typeface="Arial" pitchFamily="34" charset="0"/>
              </a:rPr>
              <a:t>Mindset</a:t>
            </a:r>
            <a:r>
              <a:rPr lang="ru-RU" sz="800" b="1" dirty="0" smtClean="0">
                <a:solidFill>
                  <a:schemeClr val="accent6">
                    <a:lumMod val="75000"/>
                  </a:schemeClr>
                </a:solidFill>
                <a:latin typeface="Arial" pitchFamily="34" charset="0"/>
                <a:ea typeface="ＭＳ Ｐゴシック" pitchFamily="34" charset="-128"/>
                <a:cs typeface="Arial" pitchFamily="34" charset="0"/>
              </a:rPr>
              <a:t> </a:t>
            </a:r>
            <a:endParaRPr lang="ru-RU" sz="800" b="1" dirty="0">
              <a:solidFill>
                <a:schemeClr val="accent6">
                  <a:lumMod val="75000"/>
                </a:schemeClr>
              </a:solidFill>
              <a:ea typeface="ＭＳ Ｐゴシック" pitchFamily="34" charset="-128"/>
              <a:cs typeface="+mn-cs"/>
            </a:endParaRPr>
          </a:p>
        </p:txBody>
      </p:sp>
      <p:sp>
        <p:nvSpPr>
          <p:cNvPr id="4" name="Rechteck 3"/>
          <p:cNvSpPr/>
          <p:nvPr/>
        </p:nvSpPr>
        <p:spPr>
          <a:xfrm>
            <a:off x="1587548" y="5245831"/>
            <a:ext cx="5770546" cy="1538883"/>
          </a:xfrm>
          <a:prstGeom prst="rect">
            <a:avLst/>
          </a:prstGeom>
        </p:spPr>
        <p:txBody>
          <a:bodyPr wrap="square">
            <a:spAutoFit/>
          </a:bodyPr>
          <a:lstStyle/>
          <a:p>
            <a:pPr algn="ctr"/>
            <a:r>
              <a:rPr lang="pt-BR" sz="2000" u="sng" dirty="0" smtClean="0">
                <a:solidFill>
                  <a:srgbClr val="FF0000"/>
                </a:solidFill>
                <a:hlinkClick r:id="rId6"/>
              </a:rPr>
              <a:t>dr.ekaterina.ivanova@gmail.com</a:t>
            </a:r>
          </a:p>
          <a:p>
            <a:pPr algn="ctr"/>
            <a:endParaRPr lang="pt-BR" sz="800" u="sng" dirty="0" smtClean="0">
              <a:solidFill>
                <a:srgbClr val="FF0000"/>
              </a:solidFill>
              <a:hlinkClick r:id="rId6"/>
            </a:endParaRPr>
          </a:p>
          <a:p>
            <a:pPr algn="ctr"/>
            <a:r>
              <a:rPr lang="pt-BR" sz="2000" u="sng" dirty="0" smtClean="0">
                <a:solidFill>
                  <a:srgbClr val="FF0000"/>
                </a:solidFill>
                <a:hlinkClick r:id="rId6"/>
              </a:rPr>
              <a:t>https</a:t>
            </a:r>
            <a:r>
              <a:rPr lang="pt-BR" sz="2000" u="sng" dirty="0">
                <a:solidFill>
                  <a:srgbClr val="FF0000"/>
                </a:solidFill>
                <a:hlinkClick r:id="rId6"/>
              </a:rPr>
              <a:t>://</a:t>
            </a:r>
            <a:r>
              <a:rPr lang="pt-BR" sz="2000" u="sng" dirty="0" smtClean="0">
                <a:solidFill>
                  <a:srgbClr val="FF0000"/>
                </a:solidFill>
                <a:hlinkClick r:id="rId6"/>
              </a:rPr>
              <a:t>at.linkedin.com/in/ekaterinaivanova</a:t>
            </a:r>
            <a:endParaRPr lang="pt-BR" sz="2000" u="sng" dirty="0">
              <a:solidFill>
                <a:srgbClr val="FF0000"/>
              </a:solidFill>
            </a:endParaRPr>
          </a:p>
          <a:p>
            <a:pPr algn="ctr"/>
            <a:r>
              <a:rPr lang="pt-BR" sz="800" u="sng" dirty="0" smtClean="0">
                <a:solidFill>
                  <a:srgbClr val="FF0000"/>
                </a:solidFill>
              </a:rPr>
              <a:t> </a:t>
            </a:r>
            <a:endParaRPr lang="pt-BR" sz="800" u="sng" dirty="0">
              <a:solidFill>
                <a:srgbClr val="FF0000"/>
              </a:solidFill>
            </a:endParaRPr>
          </a:p>
          <a:p>
            <a:pPr algn="ctr"/>
            <a:r>
              <a:rPr lang="de-DE" sz="2000" u="sng" dirty="0">
                <a:solidFill>
                  <a:srgbClr val="FF0000"/>
                </a:solidFill>
                <a:hlinkClick r:id="rId7"/>
              </a:rPr>
              <a:t>@</a:t>
            </a:r>
            <a:r>
              <a:rPr lang="de-DE" sz="2000" u="sng" dirty="0" err="1" smtClean="0">
                <a:solidFill>
                  <a:srgbClr val="FF0000"/>
                </a:solidFill>
                <a:hlinkClick r:id="rId7"/>
              </a:rPr>
              <a:t>DrKatyaIvanova</a:t>
            </a:r>
            <a:endParaRPr lang="de-DE" sz="2000" u="sng" dirty="0" smtClean="0">
              <a:solidFill>
                <a:srgbClr val="FF0000"/>
              </a:solidFill>
            </a:endParaRPr>
          </a:p>
          <a:p>
            <a:endParaRPr lang="de-DE" dirty="0"/>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67" y="2014939"/>
            <a:ext cx="5232711" cy="2947003"/>
          </a:xfrm>
          <a:prstGeom prst="rect">
            <a:avLst/>
          </a:prstGeom>
        </p:spPr>
      </p:pic>
    </p:spTree>
    <p:extLst>
      <p:ext uri="{BB962C8B-B14F-4D97-AF65-F5344CB8AC3E}">
        <p14:creationId xmlns:p14="http://schemas.microsoft.com/office/powerpoint/2010/main" val="18196335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a:spLocks noChangeArrowheads="1"/>
          </p:cNvSpPr>
          <p:nvPr/>
        </p:nvSpPr>
        <p:spPr bwMode="auto">
          <a:xfrm>
            <a:off x="4319208" y="0"/>
            <a:ext cx="4825035" cy="6858000"/>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a:solidFill>
                <a:srgbClr val="000000"/>
              </a:solidFill>
            </a:endParaRPr>
          </a:p>
        </p:txBody>
      </p:sp>
      <p:sp>
        <p:nvSpPr>
          <p:cNvPr id="35844" name="Text Box 2052"/>
          <p:cNvSpPr txBox="1">
            <a:spLocks noChangeArrowheads="1"/>
          </p:cNvSpPr>
          <p:nvPr/>
        </p:nvSpPr>
        <p:spPr bwMode="auto">
          <a:xfrm>
            <a:off x="4318964" y="3165800"/>
            <a:ext cx="4825036" cy="523220"/>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de-DE" sz="2800" dirty="0" err="1" smtClean="0">
                <a:solidFill>
                  <a:srgbClr val="FFFFFF"/>
                </a:solidFill>
                <a:latin typeface="Tahoma" pitchFamily="34" charset="0"/>
                <a:ea typeface="Tahoma" pitchFamily="34" charset="0"/>
                <a:cs typeface="Tahoma" pitchFamily="34" charset="0"/>
              </a:rPr>
              <a:t>Thank</a:t>
            </a:r>
            <a:r>
              <a:rPr lang="de-DE" sz="2800" dirty="0" smtClean="0">
                <a:solidFill>
                  <a:srgbClr val="FFFFFF"/>
                </a:solidFill>
                <a:latin typeface="Tahoma" pitchFamily="34" charset="0"/>
                <a:ea typeface="Tahoma" pitchFamily="34" charset="0"/>
                <a:cs typeface="Tahoma" pitchFamily="34" charset="0"/>
              </a:rPr>
              <a:t> </a:t>
            </a:r>
            <a:r>
              <a:rPr lang="de-DE" sz="2800" dirty="0" err="1" smtClean="0">
                <a:solidFill>
                  <a:srgbClr val="FFFFFF"/>
                </a:solidFill>
                <a:latin typeface="Tahoma" pitchFamily="34" charset="0"/>
                <a:ea typeface="Tahoma" pitchFamily="34" charset="0"/>
                <a:cs typeface="Tahoma" pitchFamily="34" charset="0"/>
              </a:rPr>
              <a:t>you</a:t>
            </a:r>
            <a:r>
              <a:rPr lang="de-DE" sz="2800" dirty="0" smtClean="0">
                <a:solidFill>
                  <a:srgbClr val="FFFFFF"/>
                </a:solidFill>
                <a:latin typeface="Tahoma" pitchFamily="34" charset="0"/>
                <a:ea typeface="Tahoma" pitchFamily="34" charset="0"/>
                <a:cs typeface="Tahoma" pitchFamily="34" charset="0"/>
              </a:rPr>
              <a:t> </a:t>
            </a:r>
            <a:r>
              <a:rPr lang="de-DE" sz="2800" dirty="0" err="1" smtClean="0">
                <a:solidFill>
                  <a:srgbClr val="FFFFFF"/>
                </a:solidFill>
                <a:latin typeface="Tahoma" pitchFamily="34" charset="0"/>
                <a:ea typeface="Tahoma" pitchFamily="34" charset="0"/>
                <a:cs typeface="Tahoma" pitchFamily="34" charset="0"/>
              </a:rPr>
              <a:t>for</a:t>
            </a:r>
            <a:r>
              <a:rPr lang="de-DE" sz="2800" dirty="0" smtClean="0">
                <a:solidFill>
                  <a:srgbClr val="FFFFFF"/>
                </a:solidFill>
                <a:latin typeface="Tahoma" pitchFamily="34" charset="0"/>
                <a:ea typeface="Tahoma" pitchFamily="34" charset="0"/>
                <a:cs typeface="Tahoma" pitchFamily="34" charset="0"/>
              </a:rPr>
              <a:t> </a:t>
            </a:r>
            <a:r>
              <a:rPr lang="de-DE" sz="2800" dirty="0" err="1" smtClean="0">
                <a:solidFill>
                  <a:srgbClr val="FFFFFF"/>
                </a:solidFill>
                <a:latin typeface="Tahoma" pitchFamily="34" charset="0"/>
                <a:ea typeface="Tahoma" pitchFamily="34" charset="0"/>
                <a:cs typeface="Tahoma" pitchFamily="34" charset="0"/>
              </a:rPr>
              <a:t>your</a:t>
            </a:r>
            <a:r>
              <a:rPr lang="de-DE" sz="2800" dirty="0" smtClean="0">
                <a:solidFill>
                  <a:srgbClr val="FFFFFF"/>
                </a:solidFill>
                <a:latin typeface="Tahoma" pitchFamily="34" charset="0"/>
                <a:ea typeface="Tahoma" pitchFamily="34" charset="0"/>
                <a:cs typeface="Tahoma" pitchFamily="34" charset="0"/>
              </a:rPr>
              <a:t> </a:t>
            </a:r>
            <a:r>
              <a:rPr lang="de-DE" sz="2800" dirty="0" err="1" smtClean="0">
                <a:solidFill>
                  <a:srgbClr val="FFFFFF"/>
                </a:solidFill>
                <a:latin typeface="Tahoma" pitchFamily="34" charset="0"/>
                <a:ea typeface="Tahoma" pitchFamily="34" charset="0"/>
                <a:cs typeface="Tahoma" pitchFamily="34" charset="0"/>
              </a:rPr>
              <a:t>attention</a:t>
            </a:r>
            <a:r>
              <a:rPr lang="ru-RU" sz="2800" dirty="0" smtClean="0">
                <a:solidFill>
                  <a:srgbClr val="FFFFFF"/>
                </a:solidFill>
                <a:latin typeface="Tahoma" pitchFamily="34" charset="0"/>
                <a:ea typeface="Tahoma" pitchFamily="34" charset="0"/>
                <a:cs typeface="Tahoma" pitchFamily="34" charset="0"/>
              </a:rPr>
              <a:t>!</a:t>
            </a:r>
            <a:r>
              <a:rPr lang="en-US" sz="2800" dirty="0" smtClean="0">
                <a:solidFill>
                  <a:srgbClr val="FFFFFF"/>
                </a:solidFill>
                <a:latin typeface="Tahoma" pitchFamily="34" charset="0"/>
                <a:ea typeface="Tahoma" pitchFamily="34" charset="0"/>
                <a:cs typeface="Tahoma" pitchFamily="34" charset="0"/>
              </a:rPr>
              <a:t> </a:t>
            </a:r>
            <a:endParaRPr lang="ru-RU" sz="2800" dirty="0">
              <a:solidFill>
                <a:srgbClr val="FFFFFF"/>
              </a:solidFill>
              <a:latin typeface="Tahoma" pitchFamily="34" charset="0"/>
              <a:ea typeface="Tahoma" pitchFamily="34" charset="0"/>
              <a:cs typeface="Tahoma" pitchFamily="34" charset="0"/>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55" y="1734069"/>
            <a:ext cx="2662632" cy="879778"/>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56" y="3804784"/>
            <a:ext cx="2821050" cy="877360"/>
          </a:xfrm>
          <a:prstGeom prst="rect">
            <a:avLst/>
          </a:prstGeom>
        </p:spPr>
      </p:pic>
    </p:spTree>
    <p:extLst>
      <p:ext uri="{BB962C8B-B14F-4D97-AF65-F5344CB8AC3E}">
        <p14:creationId xmlns:p14="http://schemas.microsoft.com/office/powerpoint/2010/main" val="473052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2071" name="Text Box 23"/>
          <p:cNvSpPr txBox="1">
            <a:spLocks noChangeArrowheads="1"/>
          </p:cNvSpPr>
          <p:nvPr/>
        </p:nvSpPr>
        <p:spPr bwMode="auto">
          <a:xfrm>
            <a:off x="537201" y="1779230"/>
            <a:ext cx="8446445" cy="400110"/>
          </a:xfrm>
          <a:prstGeom prst="rect">
            <a:avLst/>
          </a:prstGeom>
          <a:noFill/>
          <a:ln w="9525">
            <a:noFill/>
            <a:miter lim="800000"/>
            <a:headEnd/>
            <a:tailEnd/>
          </a:ln>
          <a:effectLst/>
        </p:spPr>
        <p:txBody>
          <a:bodyPr wrap="square">
            <a:spAutoFit/>
          </a:bodyPr>
          <a:lstStyle/>
          <a:p>
            <a:pPr marL="82296" algn="ctr">
              <a:spcBef>
                <a:spcPct val="0"/>
              </a:spcBef>
              <a:defRPr/>
            </a:pPr>
            <a:r>
              <a:rPr lang="de-DE" sz="2000" b="1" u="sng" dirty="0" smtClean="0">
                <a:solidFill>
                  <a:srgbClr val="000000"/>
                </a:solidFill>
                <a:latin typeface="Arial Narrow" pitchFamily="34" charset="0"/>
              </a:rPr>
              <a:t> </a:t>
            </a:r>
            <a:endParaRPr lang="ru-RU" sz="1600" dirty="0">
              <a:solidFill>
                <a:srgbClr val="002060"/>
              </a:solidFill>
              <a:latin typeface="Tahoma" pitchFamily="34" charset="0"/>
              <a:cs typeface="Tahoma" pitchFamily="34" charset="0"/>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5</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37" y="1041723"/>
            <a:ext cx="8446445" cy="562126"/>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en-US" sz="2400" b="1" dirty="0" smtClean="0">
                <a:solidFill>
                  <a:srgbClr val="FFFF00"/>
                </a:solidFill>
                <a:latin typeface="Tahoma" pitchFamily="34" charset="0"/>
                <a:cs typeface="Tahoma" pitchFamily="34" charset="0"/>
              </a:rPr>
              <a:t>IBS RANEPA – the Only PRME Champion from Russia</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5195" y="3054368"/>
            <a:ext cx="5237934" cy="319259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594" y="1613374"/>
            <a:ext cx="5001874" cy="3046812"/>
          </a:xfrm>
          <a:prstGeom prst="rect">
            <a:avLst/>
          </a:prstGeom>
        </p:spPr>
      </p:pic>
      <p:cxnSp>
        <p:nvCxnSpPr>
          <p:cNvPr id="5" name="Straight Connector 4"/>
          <p:cNvCxnSpPr/>
          <p:nvPr/>
        </p:nvCxnSpPr>
        <p:spPr bwMode="auto">
          <a:xfrm>
            <a:off x="5178468" y="5589240"/>
            <a:ext cx="2993932"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bwMode="auto">
          <a:xfrm>
            <a:off x="5178468" y="5373216"/>
            <a:ext cx="2993932"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15"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8717123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6</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37" y="1041723"/>
            <a:ext cx="8446445" cy="562126"/>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en-US" sz="2400" b="1" dirty="0" smtClean="0">
                <a:solidFill>
                  <a:srgbClr val="FFFF00"/>
                </a:solidFill>
                <a:latin typeface="Tahoma" pitchFamily="34" charset="0"/>
                <a:cs typeface="Tahoma" pitchFamily="34" charset="0"/>
              </a:rPr>
              <a:t>PRME – Russia </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27" name="Rectangle 9"/>
          <p:cNvSpPr>
            <a:spLocks noChangeArrowheads="1"/>
          </p:cNvSpPr>
          <p:nvPr/>
        </p:nvSpPr>
        <p:spPr bwMode="auto">
          <a:xfrm>
            <a:off x="6817210" y="2293130"/>
            <a:ext cx="63573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n-US" dirty="0">
                <a:solidFill>
                  <a:srgbClr val="FFFFFF"/>
                </a:solidFill>
                <a:latin typeface="Myriad Pro"/>
                <a:ea typeface="ＭＳ Ｐゴシック"/>
              </a:rPr>
              <a:t>photo</a:t>
            </a:r>
            <a:endParaRPr lang="en-US" dirty="0">
              <a:solidFill>
                <a:srgbClr val="FFFFFF"/>
              </a:solidFill>
              <a:ea typeface="ＭＳ Ｐゴシック"/>
            </a:endParaRPr>
          </a:p>
        </p:txBody>
      </p:sp>
      <p:sp>
        <p:nvSpPr>
          <p:cNvPr id="28" name="Rectangle 10"/>
          <p:cNvSpPr>
            <a:spLocks noChangeArrowheads="1"/>
          </p:cNvSpPr>
          <p:nvPr/>
        </p:nvSpPr>
        <p:spPr bwMode="auto">
          <a:xfrm>
            <a:off x="6817210" y="4003980"/>
            <a:ext cx="63573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n-US">
                <a:solidFill>
                  <a:srgbClr val="FFFFFF"/>
                </a:solidFill>
                <a:latin typeface="Myriad Pro"/>
                <a:ea typeface="ＭＳ Ｐゴシック"/>
              </a:rPr>
              <a:t>photo</a:t>
            </a:r>
            <a:endParaRPr lang="en-US">
              <a:solidFill>
                <a:srgbClr val="FFFFFF"/>
              </a:solidFill>
              <a:ea typeface="ＭＳ Ｐゴシック"/>
            </a:endParaRPr>
          </a:p>
        </p:txBody>
      </p:sp>
      <p:sp>
        <p:nvSpPr>
          <p:cNvPr id="15" name="TextBox 5"/>
          <p:cNvSpPr txBox="1"/>
          <p:nvPr/>
        </p:nvSpPr>
        <p:spPr>
          <a:xfrm>
            <a:off x="556327" y="6095806"/>
            <a:ext cx="8071252" cy="276999"/>
          </a:xfrm>
          <a:prstGeom prst="rect">
            <a:avLst/>
          </a:prstGeom>
          <a:noFill/>
        </p:spPr>
        <p:txBody>
          <a:bodyPr wrap="square" lIns="0" rIns="0" rtlCol="0">
            <a:spAutoFit/>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50000"/>
              </a:spcBef>
              <a:spcAft>
                <a:spcPct val="0"/>
              </a:spcAft>
              <a:buClr>
                <a:srgbClr val="F0AB00"/>
              </a:buClr>
              <a:buSzPct val="80000"/>
            </a:pPr>
            <a:r>
              <a:rPr lang="de-CH" sz="1200" kern="0" dirty="0" smtClean="0">
                <a:solidFill>
                  <a:srgbClr val="000000"/>
                </a:solidFill>
                <a:ea typeface="Arial Unicode MS" pitchFamily="34" charset="-128"/>
                <a:cs typeface="Arial Unicode MS" pitchFamily="34" charset="-128"/>
              </a:rPr>
              <a:t>Source: </a:t>
            </a:r>
            <a:r>
              <a:rPr lang="de-CH" sz="1200" kern="0" dirty="0">
                <a:solidFill>
                  <a:srgbClr val="000000"/>
                </a:solidFill>
                <a:ea typeface="Arial Unicode MS" pitchFamily="34" charset="-128"/>
                <a:cs typeface="Arial Unicode MS" pitchFamily="34" charset="-128"/>
                <a:hlinkClick r:id="rId4"/>
              </a:rPr>
              <a:t>http://</a:t>
            </a:r>
            <a:r>
              <a:rPr lang="de-CH" sz="1200" kern="0" dirty="0" smtClean="0">
                <a:solidFill>
                  <a:srgbClr val="000000"/>
                </a:solidFill>
                <a:ea typeface="Arial Unicode MS" pitchFamily="34" charset="-128"/>
                <a:cs typeface="Arial Unicode MS" pitchFamily="34" charset="-128"/>
                <a:hlinkClick r:id="rId4"/>
              </a:rPr>
              <a:t>www.unprme.org</a:t>
            </a:r>
            <a:r>
              <a:rPr lang="de-CH" sz="1200" kern="0" dirty="0" smtClean="0">
                <a:solidFill>
                  <a:srgbClr val="000000"/>
                </a:solidFill>
                <a:ea typeface="Arial Unicode MS" pitchFamily="34" charset="-128"/>
                <a:cs typeface="Arial Unicode MS" pitchFamily="34" charset="-128"/>
              </a:rPr>
              <a:t> &amp;</a:t>
            </a:r>
            <a:r>
              <a:rPr lang="de-DE" sz="1200" kern="0" dirty="0" smtClean="0">
                <a:solidFill>
                  <a:srgbClr val="000000"/>
                </a:solidFill>
                <a:ea typeface="Arial Unicode MS" pitchFamily="34" charset="-128"/>
                <a:cs typeface="Arial Unicode MS" pitchFamily="34" charset="-128"/>
              </a:rPr>
              <a:t> </a:t>
            </a:r>
            <a:r>
              <a:rPr lang="de-DE" sz="1200" dirty="0"/>
              <a:t>Gaidar-Forum, 2018  </a:t>
            </a:r>
          </a:p>
        </p:txBody>
      </p:sp>
      <p:sp>
        <p:nvSpPr>
          <p:cNvPr id="2" name="TextBox 1"/>
          <p:cNvSpPr txBox="1"/>
          <p:nvPr/>
        </p:nvSpPr>
        <p:spPr>
          <a:xfrm>
            <a:off x="541681" y="1844824"/>
            <a:ext cx="8443402" cy="646331"/>
          </a:xfrm>
          <a:prstGeom prst="rect">
            <a:avLst/>
          </a:prstGeom>
          <a:noFill/>
        </p:spPr>
        <p:txBody>
          <a:bodyPr wrap="none" rtlCol="0">
            <a:spAutoFit/>
          </a:bodyPr>
          <a:lstStyle/>
          <a:p>
            <a:r>
              <a:rPr lang="en-US" dirty="0">
                <a:solidFill>
                  <a:srgbClr val="0070C0"/>
                </a:solidFill>
              </a:rPr>
              <a:t>„Achieving the Global Agenda 2030 through responsible management education“</a:t>
            </a:r>
            <a:endParaRPr lang="en-US" b="1" dirty="0">
              <a:solidFill>
                <a:srgbClr val="FFFF00"/>
              </a:solidFill>
              <a:latin typeface="Tahoma" pitchFamily="34" charset="0"/>
              <a:cs typeface="Tahoma" pitchFamily="34" charset="0"/>
            </a:endParaRPr>
          </a:p>
          <a:p>
            <a:endParaRPr lang="ru-RU" dirty="0"/>
          </a:p>
        </p:txBody>
      </p:sp>
      <p:pic>
        <p:nvPicPr>
          <p:cNvPr id="14" name="Inhaltsplatzhalt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989" y="2616295"/>
            <a:ext cx="3258702" cy="2592288"/>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3276194"/>
            <a:ext cx="3456384" cy="2592288"/>
          </a:xfrm>
          <a:prstGeom prst="rect">
            <a:avLst/>
          </a:prstGeom>
        </p:spPr>
      </p:pic>
      <p:sp>
        <p:nvSpPr>
          <p:cNvPr id="17" name="TextBox 20"/>
          <p:cNvSpPr txBox="1"/>
          <p:nvPr/>
        </p:nvSpPr>
        <p:spPr>
          <a:xfrm>
            <a:off x="290951" y="6527524"/>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9982831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7</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29" y="1052736"/>
            <a:ext cx="8446445" cy="515070"/>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de-DE" sz="2400" b="1" dirty="0" smtClean="0">
                <a:solidFill>
                  <a:srgbClr val="FFFF00"/>
                </a:solidFill>
                <a:latin typeface="Tahoma" pitchFamily="34" charset="0"/>
                <a:cs typeface="Tahoma" pitchFamily="34" charset="0"/>
              </a:rPr>
              <a:t>UN PRME Working Group on </a:t>
            </a:r>
            <a:r>
              <a:rPr lang="en-US" sz="2400" b="1" dirty="0" smtClean="0">
                <a:solidFill>
                  <a:srgbClr val="FFFF00"/>
                </a:solidFill>
                <a:latin typeface="Tahoma" pitchFamily="34" charset="0"/>
                <a:cs typeface="Tahoma" pitchFamily="34" charset="0"/>
              </a:rPr>
              <a:t>Sustainability Mindset</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8" name="AutoShape 6" descr="Картинки по запросу Germany"/>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 name="TextBox 20"/>
          <p:cNvSpPr txBox="1"/>
          <p:nvPr/>
        </p:nvSpPr>
        <p:spPr>
          <a:xfrm>
            <a:off x="290951" y="6597932"/>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262" y="2487141"/>
            <a:ext cx="5791200" cy="2886075"/>
          </a:xfrm>
          <a:prstGeom prst="rect">
            <a:avLst/>
          </a:prstGeom>
        </p:spPr>
      </p:pic>
      <p:sp>
        <p:nvSpPr>
          <p:cNvPr id="15" name="TextBox 14"/>
          <p:cNvSpPr txBox="1"/>
          <p:nvPr/>
        </p:nvSpPr>
        <p:spPr>
          <a:xfrm>
            <a:off x="565557" y="5529426"/>
            <a:ext cx="1481496" cy="707886"/>
          </a:xfrm>
          <a:prstGeom prst="rect">
            <a:avLst/>
          </a:prstGeom>
          <a:noFill/>
        </p:spPr>
        <p:txBody>
          <a:bodyPr wrap="none" rtlCol="0">
            <a:spAutoFit/>
          </a:bodyPr>
          <a:lstStyle/>
          <a:p>
            <a:pPr algn="ctr"/>
            <a:r>
              <a:rPr lang="de-DE" sz="2000" b="1" dirty="0" smtClean="0"/>
              <a:t>5 </a:t>
            </a:r>
          </a:p>
          <a:p>
            <a:r>
              <a:rPr lang="en-US" sz="2000" b="1" dirty="0" smtClean="0"/>
              <a:t>continents</a:t>
            </a:r>
            <a:endParaRPr lang="en-US" sz="2000" b="1" dirty="0"/>
          </a:p>
        </p:txBody>
      </p:sp>
      <p:sp>
        <p:nvSpPr>
          <p:cNvPr id="16" name="TextBox 15"/>
          <p:cNvSpPr txBox="1"/>
          <p:nvPr/>
        </p:nvSpPr>
        <p:spPr>
          <a:xfrm>
            <a:off x="2640717" y="5529426"/>
            <a:ext cx="2576346" cy="707886"/>
          </a:xfrm>
          <a:prstGeom prst="rect">
            <a:avLst/>
          </a:prstGeom>
          <a:noFill/>
        </p:spPr>
        <p:txBody>
          <a:bodyPr wrap="none" rtlCol="0">
            <a:spAutoFit/>
          </a:bodyPr>
          <a:lstStyle/>
          <a:p>
            <a:pPr algn="ctr"/>
            <a:r>
              <a:rPr lang="de-DE" sz="2000" b="1" dirty="0" smtClean="0"/>
              <a:t>Community – </a:t>
            </a:r>
          </a:p>
          <a:p>
            <a:pPr algn="ctr"/>
            <a:r>
              <a:rPr lang="de-DE" sz="2000" b="1" dirty="0" err="1" smtClean="0"/>
              <a:t>over</a:t>
            </a:r>
            <a:r>
              <a:rPr lang="de-DE" sz="2000" b="1" dirty="0" smtClean="0"/>
              <a:t>  100 </a:t>
            </a:r>
            <a:r>
              <a:rPr lang="en-US" sz="2000" b="1" dirty="0" smtClean="0"/>
              <a:t>members </a:t>
            </a:r>
            <a:endParaRPr lang="en-US" sz="2000" b="1" dirty="0"/>
          </a:p>
        </p:txBody>
      </p:sp>
      <p:sp>
        <p:nvSpPr>
          <p:cNvPr id="17" name="TextBox 16"/>
          <p:cNvSpPr txBox="1"/>
          <p:nvPr/>
        </p:nvSpPr>
        <p:spPr>
          <a:xfrm>
            <a:off x="5940152" y="5529426"/>
            <a:ext cx="2861681" cy="707886"/>
          </a:xfrm>
          <a:prstGeom prst="rect">
            <a:avLst/>
          </a:prstGeom>
          <a:noFill/>
        </p:spPr>
        <p:txBody>
          <a:bodyPr wrap="none" rtlCol="0">
            <a:spAutoFit/>
          </a:bodyPr>
          <a:lstStyle/>
          <a:p>
            <a:pPr algn="ctr"/>
            <a:r>
              <a:rPr lang="de-DE" sz="2000" b="1" dirty="0" smtClean="0"/>
              <a:t>Co-operative </a:t>
            </a:r>
            <a:r>
              <a:rPr lang="en-US" sz="2000" b="1" dirty="0" smtClean="0"/>
              <a:t>leader</a:t>
            </a:r>
            <a:r>
              <a:rPr lang="de-DE" sz="2000" b="1" dirty="0" smtClean="0"/>
              <a:t> – </a:t>
            </a:r>
          </a:p>
          <a:p>
            <a:pPr algn="ctr"/>
            <a:r>
              <a:rPr lang="de-DE" sz="2000" b="1" dirty="0" smtClean="0"/>
              <a:t>Dr. Isabel </a:t>
            </a:r>
            <a:r>
              <a:rPr lang="de-DE" sz="2000" b="1" dirty="0" err="1" smtClean="0"/>
              <a:t>Rimanoczy</a:t>
            </a:r>
            <a:endParaRPr lang="en-US" sz="2000" b="1"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9200" y="2936718"/>
            <a:ext cx="1701232" cy="1986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480481" y="1662795"/>
            <a:ext cx="8446445" cy="646331"/>
          </a:xfrm>
          <a:prstGeom prst="rect">
            <a:avLst/>
          </a:prstGeom>
        </p:spPr>
        <p:txBody>
          <a:bodyPr wrap="square">
            <a:spAutoFit/>
          </a:bodyPr>
          <a:lstStyle/>
          <a:p>
            <a:pPr algn="ctr"/>
            <a:r>
              <a:rPr lang="en-US" b="1" dirty="0">
                <a:solidFill>
                  <a:srgbClr val="00B0F0"/>
                </a:solidFill>
              </a:rPr>
              <a:t>L</a:t>
            </a:r>
            <a:r>
              <a:rPr lang="en-US" b="1" dirty="0"/>
              <a:t>EVERAGING RESOURCES, </a:t>
            </a:r>
            <a:r>
              <a:rPr lang="en-US" b="1" dirty="0">
                <a:solidFill>
                  <a:srgbClr val="00B0F0"/>
                </a:solidFill>
              </a:rPr>
              <a:t>E</a:t>
            </a:r>
            <a:r>
              <a:rPr lang="en-US" b="1" dirty="0"/>
              <a:t>XPANDING AWARENESS, </a:t>
            </a:r>
            <a:r>
              <a:rPr lang="en-US" b="1" dirty="0" smtClean="0"/>
              <a:t>                  </a:t>
            </a:r>
            <a:r>
              <a:rPr lang="en-US" b="1" dirty="0" smtClean="0">
                <a:solidFill>
                  <a:srgbClr val="00B0F0"/>
                </a:solidFill>
              </a:rPr>
              <a:t>A</a:t>
            </a:r>
            <a:r>
              <a:rPr lang="en-US" b="1" dirty="0" smtClean="0"/>
              <a:t>CCELERATING </a:t>
            </a:r>
            <a:r>
              <a:rPr lang="en-US" b="1" dirty="0"/>
              <a:t>CHANGE AND </a:t>
            </a:r>
            <a:r>
              <a:rPr lang="en-US" b="1" dirty="0">
                <a:solidFill>
                  <a:srgbClr val="00B0F0"/>
                </a:solidFill>
              </a:rPr>
              <a:t>P</a:t>
            </a:r>
            <a:r>
              <a:rPr lang="en-US" b="1" dirty="0"/>
              <a:t>ARTNERING</a:t>
            </a:r>
            <a:endParaRPr lang="en-US" dirty="0"/>
          </a:p>
        </p:txBody>
      </p:sp>
    </p:spTree>
    <p:extLst>
      <p:ext uri="{BB962C8B-B14F-4D97-AF65-F5344CB8AC3E}">
        <p14:creationId xmlns:p14="http://schemas.microsoft.com/office/powerpoint/2010/main" val="16343546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8</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29" y="1052736"/>
            <a:ext cx="8446445" cy="515070"/>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de-DE" sz="2400" b="1" dirty="0" smtClean="0">
                <a:solidFill>
                  <a:srgbClr val="FFFF00"/>
                </a:solidFill>
                <a:latin typeface="Tahoma" pitchFamily="34" charset="0"/>
                <a:cs typeface="Tahoma" pitchFamily="34" charset="0"/>
              </a:rPr>
              <a:t>UN PRME Working Group on </a:t>
            </a:r>
            <a:r>
              <a:rPr lang="en-US" sz="2400" b="1" dirty="0" smtClean="0">
                <a:solidFill>
                  <a:srgbClr val="FFFF00"/>
                </a:solidFill>
                <a:latin typeface="Tahoma" pitchFamily="34" charset="0"/>
                <a:cs typeface="Tahoma" pitchFamily="34" charset="0"/>
              </a:rPr>
              <a:t>Sustainability Mindset</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8" name="AutoShape 6" descr="Картинки по запросу Germany"/>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 name="TextBox 20"/>
          <p:cNvSpPr txBox="1"/>
          <p:nvPr/>
        </p:nvSpPr>
        <p:spPr>
          <a:xfrm>
            <a:off x="290951" y="6597932"/>
            <a:ext cx="8673542" cy="215444"/>
          </a:xfrm>
          <a:prstGeom prst="rect">
            <a:avLst/>
          </a:prstGeom>
          <a:noFill/>
        </p:spPr>
        <p:txBody>
          <a:bodyPr wrap="square">
            <a:spAutoFit/>
          </a:bodyPr>
          <a:lstStyle/>
          <a:p>
            <a:pPr algn="ctr" fontAlgn="base">
              <a:spcBef>
                <a:spcPct val="50000"/>
              </a:spcBef>
              <a:spcAft>
                <a:spcPct val="0"/>
              </a:spcAft>
            </a:pPr>
            <a:r>
              <a:rPr lang="ru-RU" sz="800" b="1" dirty="0">
                <a:solidFill>
                  <a:srgbClr val="FFFFFF">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Dr. Ekaterina Ivanova </a:t>
            </a:r>
            <a:r>
              <a:rPr lang="ru-RU"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smtClean="0">
                <a:solidFill>
                  <a:srgbClr val="2D2DB9">
                    <a:lumMod val="75000"/>
                  </a:srgbClr>
                </a:solidFill>
                <a:latin typeface="Arial" pitchFamily="34" charset="0"/>
                <a:ea typeface="ＭＳ Ｐゴシック" pitchFamily="34" charset="-128"/>
                <a:cs typeface="Arial" pitchFamily="34" charset="0"/>
              </a:rPr>
              <a:t>LEAP, UN PRME Working Group on </a:t>
            </a:r>
            <a:r>
              <a:rPr lang="de-DE" sz="800" b="1" dirty="0" err="1" smtClean="0">
                <a:solidFill>
                  <a:srgbClr val="2D2DB9">
                    <a:lumMod val="75000"/>
                  </a:srgbClr>
                </a:solidFill>
                <a:latin typeface="Arial" pitchFamily="34" charset="0"/>
                <a:ea typeface="ＭＳ Ｐゴシック" pitchFamily="34" charset="-128"/>
                <a:cs typeface="Arial" pitchFamily="34" charset="0"/>
              </a:rPr>
              <a:t>Sustainability</a:t>
            </a:r>
            <a:r>
              <a:rPr lang="de-DE" sz="800" b="1" dirty="0" smtClean="0">
                <a:solidFill>
                  <a:srgbClr val="2D2DB9">
                    <a:lumMod val="75000"/>
                  </a:srgbClr>
                </a:solidFill>
                <a:latin typeface="Arial" pitchFamily="34" charset="0"/>
                <a:ea typeface="ＭＳ Ｐゴシック" pitchFamily="34" charset="-128"/>
                <a:cs typeface="Arial" pitchFamily="34" charset="0"/>
              </a:rPr>
              <a:t> </a:t>
            </a:r>
            <a:r>
              <a:rPr lang="de-DE" sz="800" b="1" dirty="0" err="1" smtClean="0">
                <a:solidFill>
                  <a:srgbClr val="2D2DB9">
                    <a:lumMod val="75000"/>
                  </a:srgbClr>
                </a:solidFill>
                <a:latin typeface="Arial" pitchFamily="34" charset="0"/>
                <a:ea typeface="ＭＳ Ｐゴシック" pitchFamily="34" charset="-128"/>
                <a:cs typeface="Arial" pitchFamily="34" charset="0"/>
              </a:rPr>
              <a:t>Mindset</a:t>
            </a:r>
            <a:endParaRPr lang="ru-RU" sz="800" b="1" dirty="0">
              <a:solidFill>
                <a:srgbClr val="2D2DB9">
                  <a:lumMod val="75000"/>
                </a:srgbClr>
              </a:solidFill>
              <a:latin typeface="Arial" pitchFamily="34" charset="0"/>
              <a:ea typeface="ＭＳ Ｐゴシック" pitchFamily="34" charset="-128"/>
              <a:cs typeface="Arial"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4231" y="1749845"/>
            <a:ext cx="3968818" cy="2228393"/>
          </a:xfrm>
          <a:prstGeom prst="rect">
            <a:avLst/>
          </a:prstGeom>
        </p:spPr>
      </p:pic>
      <p:sp>
        <p:nvSpPr>
          <p:cNvPr id="3" name="TextBox 2"/>
          <p:cNvSpPr txBox="1"/>
          <p:nvPr/>
        </p:nvSpPr>
        <p:spPr>
          <a:xfrm>
            <a:off x="489459" y="1749845"/>
            <a:ext cx="3290453" cy="4662815"/>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de-DE" b="1" dirty="0" smtClean="0"/>
              <a:t>Newsletter</a:t>
            </a:r>
          </a:p>
          <a:p>
            <a:pPr marL="285750" indent="-285750">
              <a:lnSpc>
                <a:spcPct val="150000"/>
              </a:lnSpc>
              <a:buFont typeface="Arial" panose="020B0604020202020204" pitchFamily="34" charset="0"/>
              <a:buChar char="•"/>
            </a:pPr>
            <a:r>
              <a:rPr lang="en-US" b="1" dirty="0" smtClean="0"/>
              <a:t>LEAP-Cafe </a:t>
            </a:r>
          </a:p>
          <a:p>
            <a:pPr marL="285750" indent="-285750">
              <a:lnSpc>
                <a:spcPct val="150000"/>
              </a:lnSpc>
              <a:buFont typeface="Arial" panose="020B0604020202020204" pitchFamily="34" charset="0"/>
              <a:buChar char="•"/>
            </a:pPr>
            <a:r>
              <a:rPr lang="en-US" b="1" dirty="0" smtClean="0"/>
              <a:t>LEAP-Story Telling Circle</a:t>
            </a:r>
          </a:p>
          <a:p>
            <a:pPr marL="285750" indent="-285750">
              <a:lnSpc>
                <a:spcPct val="150000"/>
              </a:lnSpc>
              <a:buFont typeface="Arial" panose="020B0604020202020204" pitchFamily="34" charset="0"/>
              <a:buChar char="•"/>
            </a:pPr>
            <a:r>
              <a:rPr lang="en-US" b="1" dirty="0" smtClean="0"/>
              <a:t>Annual pre-AOM Retreat</a:t>
            </a:r>
          </a:p>
          <a:p>
            <a:pPr marL="285750" indent="-285750">
              <a:lnSpc>
                <a:spcPct val="150000"/>
              </a:lnSpc>
              <a:buFont typeface="Arial" panose="020B0604020202020204" pitchFamily="34" charset="0"/>
              <a:buChar char="•"/>
            </a:pPr>
            <a:r>
              <a:rPr lang="en-US" b="1" dirty="0" smtClean="0"/>
              <a:t>SM Award Winning Book</a:t>
            </a:r>
          </a:p>
          <a:p>
            <a:pPr marL="285750" indent="-285750">
              <a:lnSpc>
                <a:spcPct val="150000"/>
              </a:lnSpc>
              <a:buFont typeface="Arial" panose="020B0604020202020204" pitchFamily="34" charset="0"/>
              <a:buChar char="•"/>
            </a:pPr>
            <a:r>
              <a:rPr lang="de-DE" b="1" dirty="0" smtClean="0"/>
              <a:t>LEAP Training </a:t>
            </a:r>
            <a:r>
              <a:rPr lang="en-US" b="1" dirty="0" smtClean="0"/>
              <a:t>of Trainers</a:t>
            </a:r>
          </a:p>
          <a:p>
            <a:pPr marL="285750" indent="-285750">
              <a:lnSpc>
                <a:spcPct val="150000"/>
              </a:lnSpc>
              <a:buFont typeface="Arial" panose="020B0604020202020204" pitchFamily="34" charset="0"/>
              <a:buChar char="•"/>
            </a:pPr>
            <a:r>
              <a:rPr lang="en-US" b="1" dirty="0" smtClean="0"/>
              <a:t>Ambassadors</a:t>
            </a:r>
          </a:p>
          <a:p>
            <a:pPr marL="285750" indent="-285750">
              <a:lnSpc>
                <a:spcPct val="150000"/>
              </a:lnSpc>
              <a:buFont typeface="Arial" panose="020B0604020202020204" pitchFamily="34" charset="0"/>
              <a:buChar char="•"/>
            </a:pPr>
            <a:r>
              <a:rPr lang="en-US" b="1" dirty="0" smtClean="0"/>
              <a:t>Outreach Activities</a:t>
            </a:r>
          </a:p>
          <a:p>
            <a:pPr marL="285750" indent="-285750">
              <a:lnSpc>
                <a:spcPct val="150000"/>
              </a:lnSpc>
              <a:buFont typeface="Arial" panose="020B0604020202020204" pitchFamily="34" charset="0"/>
              <a:buChar char="•"/>
            </a:pPr>
            <a:r>
              <a:rPr lang="en-US" b="1" dirty="0" smtClean="0"/>
              <a:t>Social Media Influence</a:t>
            </a:r>
          </a:p>
          <a:p>
            <a:pPr marL="285750" indent="-285750">
              <a:lnSpc>
                <a:spcPct val="150000"/>
              </a:lnSpc>
              <a:buFont typeface="Arial" panose="020B0604020202020204" pitchFamily="34" charset="0"/>
              <a:buChar char="•"/>
            </a:pPr>
            <a:r>
              <a:rPr lang="de-DE" b="1" dirty="0" err="1" smtClean="0"/>
              <a:t>Inspiring</a:t>
            </a:r>
            <a:r>
              <a:rPr lang="de-DE" b="1" dirty="0" smtClean="0"/>
              <a:t> Community</a:t>
            </a:r>
          </a:p>
          <a:p>
            <a:pPr marL="285750" indent="-285750">
              <a:lnSpc>
                <a:spcPct val="150000"/>
              </a:lnSpc>
              <a:buFont typeface="Arial" panose="020B0604020202020204" pitchFamily="34" charset="0"/>
              <a:buChar char="•"/>
            </a:pPr>
            <a:r>
              <a:rPr lang="de-DE" b="1" dirty="0" smtClean="0"/>
              <a:t>MSR @ AOM</a:t>
            </a:r>
            <a:endParaRPr lang="en-US" b="1"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3968" y="4217895"/>
            <a:ext cx="1310289" cy="1963771"/>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4342" y="4532414"/>
            <a:ext cx="2688707" cy="1381323"/>
          </a:xfrm>
          <a:prstGeom prst="rect">
            <a:avLst/>
          </a:prstGeom>
        </p:spPr>
      </p:pic>
    </p:spTree>
    <p:extLst>
      <p:ext uri="{BB962C8B-B14F-4D97-AF65-F5344CB8AC3E}">
        <p14:creationId xmlns:p14="http://schemas.microsoft.com/office/powerpoint/2010/main" val="22198544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a:spLocks noChangeArrowheads="1"/>
          </p:cNvSpPr>
          <p:nvPr/>
        </p:nvSpPr>
        <p:spPr bwMode="auto">
          <a:xfrm>
            <a:off x="1" y="463138"/>
            <a:ext cx="537129" cy="843149"/>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defTabSz="1042988" fontAlgn="base">
              <a:spcBef>
                <a:spcPct val="0"/>
              </a:spcBef>
              <a:spcAft>
                <a:spcPct val="0"/>
              </a:spcAft>
            </a:pPr>
            <a:endParaRPr lang="ru-RU" sz="2100" dirty="0">
              <a:solidFill>
                <a:srgbClr val="000000"/>
              </a:solidFill>
            </a:endParaRPr>
          </a:p>
        </p:txBody>
      </p:sp>
      <p:sp>
        <p:nvSpPr>
          <p:cNvPr id="9" name="Номер слайда 8"/>
          <p:cNvSpPr>
            <a:spLocks noGrp="1"/>
          </p:cNvSpPr>
          <p:nvPr>
            <p:ph type="sldNum" sz="quarter" idx="12"/>
          </p:nvPr>
        </p:nvSpPr>
        <p:spPr/>
        <p:txBody>
          <a:bodyPr/>
          <a:lstStyle/>
          <a:p>
            <a:fld id="{027F3A33-6A4A-4395-8324-C6DCD486F135}" type="slidenum">
              <a:rPr lang="ru-RU" smtClean="0">
                <a:solidFill>
                  <a:srgbClr val="808080">
                    <a:lumMod val="75000"/>
                  </a:srgbClr>
                </a:solidFill>
              </a:rPr>
              <a:pPr/>
              <a:t>9</a:t>
            </a:fld>
            <a:endParaRPr lang="ru-RU" dirty="0">
              <a:solidFill>
                <a:srgbClr val="808080">
                  <a:lumMod val="75000"/>
                </a:srgbClr>
              </a:solidFill>
            </a:endParaRPr>
          </a:p>
        </p:txBody>
      </p:sp>
      <p:sp>
        <p:nvSpPr>
          <p:cNvPr id="19" name="Прямоугольник 18"/>
          <p:cNvSpPr>
            <a:spLocks noChangeArrowheads="1"/>
          </p:cNvSpPr>
          <p:nvPr/>
        </p:nvSpPr>
        <p:spPr bwMode="auto">
          <a:xfrm>
            <a:off x="554629" y="1041722"/>
            <a:ext cx="8446445" cy="587078"/>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algn="ctr" fontAlgn="base">
              <a:spcBef>
                <a:spcPct val="0"/>
              </a:spcBef>
              <a:spcAft>
                <a:spcPct val="0"/>
              </a:spcAft>
            </a:pPr>
            <a:r>
              <a:rPr lang="en-US" sz="2400" b="1" dirty="0" smtClean="0">
                <a:solidFill>
                  <a:srgbClr val="FFFF00"/>
                </a:solidFill>
                <a:latin typeface="Tahoma" pitchFamily="34" charset="0"/>
                <a:cs typeface="Tahoma" pitchFamily="34" charset="0"/>
              </a:rPr>
              <a:t>We </a:t>
            </a:r>
            <a:r>
              <a:rPr lang="en-US" sz="2400" b="1" dirty="0">
                <a:solidFill>
                  <a:srgbClr val="FFFF00"/>
                </a:solidFill>
                <a:latin typeface="Tahoma" pitchFamily="34" charset="0"/>
                <a:cs typeface="Tahoma" pitchFamily="34" charset="0"/>
              </a:rPr>
              <a:t>are </a:t>
            </a:r>
            <a:r>
              <a:rPr lang="en-US" sz="2400" b="1" dirty="0" smtClean="0">
                <a:solidFill>
                  <a:srgbClr val="FFFF00"/>
                </a:solidFill>
                <a:latin typeface="Tahoma" pitchFamily="34" charset="0"/>
                <a:cs typeface="Tahoma" pitchFamily="34" charset="0"/>
              </a:rPr>
              <a:t>Challenging the Dominant Economistic Model</a:t>
            </a:r>
            <a:endParaRPr lang="en-US" sz="2400" b="1" dirty="0">
              <a:solidFill>
                <a:srgbClr val="FFFF00"/>
              </a:solidFill>
              <a:latin typeface="Tahoma" pitchFamily="34" charset="0"/>
              <a:cs typeface="Tahoma" pitchFamily="34" charset="0"/>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233" y="234141"/>
            <a:ext cx="2032770" cy="632201"/>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91" y="251526"/>
            <a:ext cx="1860727" cy="614816"/>
          </a:xfrm>
          <a:prstGeom prst="rect">
            <a:avLst/>
          </a:prstGeom>
        </p:spPr>
      </p:pic>
      <p:sp>
        <p:nvSpPr>
          <p:cNvPr id="14" name="TextBox 20"/>
          <p:cNvSpPr txBox="1"/>
          <p:nvPr/>
        </p:nvSpPr>
        <p:spPr>
          <a:xfrm>
            <a:off x="997341" y="6642100"/>
            <a:ext cx="6989885" cy="338554"/>
          </a:xfrm>
          <a:prstGeom prst="rect">
            <a:avLst/>
          </a:prstGeom>
          <a:noFill/>
        </p:spPr>
        <p:txBody>
          <a:bodyPr>
            <a:spAutoFit/>
          </a:bodyPr>
          <a:lstStyle/>
          <a:p>
            <a:pPr algn="ctr" fontAlgn="base">
              <a:spcBef>
                <a:spcPct val="0"/>
              </a:spcBef>
              <a:spcAft>
                <a:spcPct val="0"/>
              </a:spcAft>
              <a:defRPr/>
            </a:pPr>
            <a:r>
              <a:rPr lang="ru-RU" sz="800" b="1" dirty="0">
                <a:solidFill>
                  <a:srgbClr val="FFFFFF">
                    <a:lumMod val="75000"/>
                  </a:srgbClr>
                </a:solidFill>
                <a:ea typeface="ＭＳ Ｐゴシック" pitchFamily="34" charset="-128"/>
                <a:cs typeface="Arial" pitchFamily="34" charset="0"/>
              </a:rPr>
              <a:t>	</a:t>
            </a:r>
            <a:r>
              <a:rPr lang="de-DE" sz="800" b="1" dirty="0" smtClean="0">
                <a:solidFill>
                  <a:srgbClr val="2D2DB9">
                    <a:lumMod val="75000"/>
                  </a:srgbClr>
                </a:solidFill>
                <a:ea typeface="ＭＳ Ｐゴシック" pitchFamily="34" charset="-128"/>
                <a:cs typeface="Arial" pitchFamily="34" charset="0"/>
              </a:rPr>
              <a:t>Dr. Ekaterina Ivanova </a:t>
            </a:r>
            <a:r>
              <a:rPr lang="ru-RU" sz="800" b="1" dirty="0" smtClean="0">
                <a:solidFill>
                  <a:srgbClr val="2D2DB9">
                    <a:lumMod val="75000"/>
                  </a:srgbClr>
                </a:solidFill>
                <a:ea typeface="ＭＳ Ｐゴシック" pitchFamily="34" charset="-128"/>
                <a:cs typeface="Arial" pitchFamily="34" charset="0"/>
              </a:rPr>
              <a:t>– </a:t>
            </a:r>
            <a:r>
              <a:rPr lang="en-US" sz="800" b="1" dirty="0">
                <a:solidFill>
                  <a:srgbClr val="2D2DB9">
                    <a:lumMod val="75000"/>
                  </a:srgbClr>
                </a:solidFill>
                <a:ea typeface="ＭＳ Ｐゴシック" pitchFamily="34" charset="-128"/>
                <a:cs typeface="Arial" pitchFamily="34" charset="0"/>
              </a:rPr>
              <a:t>Integrating CSR &amp; Sustainability in Management Education</a:t>
            </a:r>
          </a:p>
          <a:p>
            <a:pPr algn="ctr" fontAlgn="base">
              <a:spcBef>
                <a:spcPct val="0"/>
              </a:spcBef>
              <a:spcAft>
                <a:spcPct val="0"/>
              </a:spcAft>
              <a:defRPr/>
            </a:pPr>
            <a:endParaRPr lang="en-US" sz="800" b="1" dirty="0">
              <a:solidFill>
                <a:srgbClr val="2D2DB9">
                  <a:lumMod val="75000"/>
                </a:srgbClr>
              </a:solidFill>
              <a:ea typeface="ＭＳ Ｐゴシック" pitchFamily="34" charset="-128"/>
              <a:cs typeface="Arial" pitchFamily="34" charset="0"/>
            </a:endParaRPr>
          </a:p>
        </p:txBody>
      </p:sp>
      <p:sp>
        <p:nvSpPr>
          <p:cNvPr id="12" name="Inhaltsplatzhalter 1"/>
          <p:cNvSpPr txBox="1">
            <a:spLocks/>
          </p:cNvSpPr>
          <p:nvPr/>
        </p:nvSpPr>
        <p:spPr>
          <a:xfrm>
            <a:off x="1" y="5187213"/>
            <a:ext cx="9062112" cy="720080"/>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800" b="1" kern="0" dirty="0" smtClean="0">
                <a:solidFill>
                  <a:srgbClr val="000000"/>
                </a:solidFill>
              </a:rPr>
              <a:t>LEAP Pre-AOM Retreats &amp; AOM PDWs build a fascinating community!</a:t>
            </a:r>
            <a:endParaRPr lang="en-US" sz="2800" b="1" kern="0" dirty="0" smtClean="0">
              <a:solidFill>
                <a:srgbClr val="C00000"/>
              </a:solidFill>
            </a:endParaRPr>
          </a:p>
          <a:p>
            <a:endParaRPr lang="de-DE" sz="4000" b="1" kern="0" dirty="0">
              <a:solidFill>
                <a:srgbClr val="000000"/>
              </a:solidFill>
            </a:endParaRPr>
          </a:p>
        </p:txBody>
      </p:sp>
      <p:pic>
        <p:nvPicPr>
          <p:cNvPr id="15"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922" y="2148412"/>
            <a:ext cx="4818248" cy="262996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2079" y="2148412"/>
            <a:ext cx="3531653" cy="2648740"/>
          </a:xfrm>
          <a:prstGeom prst="rect">
            <a:avLst/>
          </a:prstGeom>
        </p:spPr>
      </p:pic>
      <p:sp>
        <p:nvSpPr>
          <p:cNvPr id="16" name="Fußzeilenplatzhalter 3"/>
          <p:cNvSpPr>
            <a:spLocks noGrp="1"/>
          </p:cNvSpPr>
          <p:nvPr>
            <p:ph type="ftr" sz="quarter" idx="4294967295"/>
          </p:nvPr>
        </p:nvSpPr>
        <p:spPr>
          <a:xfrm>
            <a:off x="874367" y="6330551"/>
            <a:ext cx="7235831" cy="276999"/>
          </a:xfrm>
          <a:prstGeom prst="rect">
            <a:avLst/>
          </a:prstGeom>
        </p:spPr>
        <p:txBody>
          <a:bodyPr/>
          <a:lstStyle/>
          <a:p>
            <a:r>
              <a:rPr lang="de-DE" sz="1200" dirty="0" smtClean="0">
                <a:solidFill>
                  <a:srgbClr val="000000"/>
                </a:solidFill>
              </a:rPr>
              <a:t>Source: </a:t>
            </a:r>
            <a:r>
              <a:rPr lang="en-US" sz="1200" dirty="0" smtClean="0">
                <a:solidFill>
                  <a:srgbClr val="000000"/>
                </a:solidFill>
              </a:rPr>
              <a:t>AOM – 2017,  2018</a:t>
            </a:r>
            <a:endParaRPr lang="de-DE" sz="1200" dirty="0">
              <a:solidFill>
                <a:srgbClr val="000000"/>
              </a:solidFill>
            </a:endParaRPr>
          </a:p>
        </p:txBody>
      </p:sp>
    </p:spTree>
    <p:extLst>
      <p:ext uri="{BB962C8B-B14F-4D97-AF65-F5344CB8AC3E}">
        <p14:creationId xmlns:p14="http://schemas.microsoft.com/office/powerpoint/2010/main" val="2942662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1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8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0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65590</TotalTime>
  <Words>1719</Words>
  <Application>Microsoft Office PowerPoint</Application>
  <PresentationFormat>On-screen Show (4:3)</PresentationFormat>
  <Paragraphs>369</Paragraphs>
  <Slides>45</Slides>
  <Notes>24</Notes>
  <HiddenSlides>0</HiddenSlides>
  <MMClips>0</MMClips>
  <ScaleCrop>false</ScaleCrop>
  <HeadingPairs>
    <vt:vector size="4" baseType="variant">
      <vt:variant>
        <vt:lpstr>Theme</vt:lpstr>
      </vt:variant>
      <vt:variant>
        <vt:i4>11</vt:i4>
      </vt:variant>
      <vt:variant>
        <vt:lpstr>Slide Titles</vt:lpstr>
      </vt:variant>
      <vt:variant>
        <vt:i4>45</vt:i4>
      </vt:variant>
    </vt:vector>
  </HeadingPairs>
  <TitlesOfParts>
    <vt:vector size="56" baseType="lpstr">
      <vt:lpstr>Office Theme</vt:lpstr>
      <vt:lpstr>Оформление по умолчанию</vt:lpstr>
      <vt:lpstr>2_Оформление по умолчанию</vt:lpstr>
      <vt:lpstr>3_Оформление по умолчанию</vt:lpstr>
      <vt:lpstr>9_Оформление по умолчанию</vt:lpstr>
      <vt:lpstr>12_Оформление по умолчанию</vt:lpstr>
      <vt:lpstr>15_Оформление по умолчанию</vt:lpstr>
      <vt:lpstr>18_Оформление по умолчанию</vt:lpstr>
      <vt:lpstr>20_Оформление по умолчанию</vt:lpstr>
      <vt:lpstr>21_Оформление по умолчанию</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Ekaterina Ivanova</dc:creator>
  <cp:lastModifiedBy>Ekaterina Ivanova</cp:lastModifiedBy>
  <cp:revision>277</cp:revision>
  <cp:lastPrinted>2018-08-20T16:00:49Z</cp:lastPrinted>
  <dcterms:created xsi:type="dcterms:W3CDTF">2018-04-10T06:30:21Z</dcterms:created>
  <dcterms:modified xsi:type="dcterms:W3CDTF">2018-10-14T16:18:53Z</dcterms:modified>
</cp:coreProperties>
</file>